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3"/>
  </p:notesMasterIdLst>
  <p:sldIdLst>
    <p:sldId id="256" r:id="rId5"/>
    <p:sldId id="657" r:id="rId6"/>
    <p:sldId id="587" r:id="rId7"/>
    <p:sldId id="592" r:id="rId8"/>
    <p:sldId id="615" r:id="rId9"/>
    <p:sldId id="2570" r:id="rId10"/>
    <p:sldId id="2553" r:id="rId11"/>
    <p:sldId id="2571" r:id="rId12"/>
    <p:sldId id="2558" r:id="rId13"/>
    <p:sldId id="647" r:id="rId14"/>
    <p:sldId id="643" r:id="rId15"/>
    <p:sldId id="2577" r:id="rId16"/>
    <p:sldId id="644" r:id="rId17"/>
    <p:sldId id="653" r:id="rId18"/>
    <p:sldId id="640" r:id="rId19"/>
    <p:sldId id="652" r:id="rId20"/>
    <p:sldId id="2572" r:id="rId21"/>
    <p:sldId id="407" r:id="rId22"/>
    <p:sldId id="2562" r:id="rId23"/>
    <p:sldId id="2563" r:id="rId24"/>
    <p:sldId id="2564" r:id="rId25"/>
    <p:sldId id="2573" r:id="rId26"/>
    <p:sldId id="2566" r:id="rId27"/>
    <p:sldId id="2567" r:id="rId28"/>
    <p:sldId id="2568" r:id="rId29"/>
    <p:sldId id="2574" r:id="rId30"/>
    <p:sldId id="2559" r:id="rId31"/>
    <p:sldId id="649" r:id="rId32"/>
    <p:sldId id="650" r:id="rId33"/>
    <p:sldId id="651" r:id="rId34"/>
    <p:sldId id="2575" r:id="rId35"/>
    <p:sldId id="2560" r:id="rId36"/>
    <p:sldId id="2561" r:id="rId37"/>
    <p:sldId id="654" r:id="rId38"/>
    <p:sldId id="2576" r:id="rId39"/>
    <p:sldId id="645" r:id="rId40"/>
    <p:sldId id="655" r:id="rId41"/>
    <p:sldId id="265" r:id="rId4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7" userDrawn="1">
          <p15:clr>
            <a:srgbClr val="A4A3A4"/>
          </p15:clr>
        </p15:guide>
        <p15:guide id="2" pos="3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FFC"/>
    <a:srgbClr val="019F92"/>
    <a:srgbClr val="2994FF"/>
    <a:srgbClr val="00B0F0"/>
    <a:srgbClr val="2E75B6"/>
    <a:srgbClr val="FFFFFF"/>
    <a:srgbClr val="006DDA"/>
    <a:srgbClr val="004C99"/>
    <a:srgbClr val="73D0F9"/>
    <a:srgbClr val="3A70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434" autoAdjust="0"/>
  </p:normalViewPr>
  <p:slideViewPr>
    <p:cSldViewPr snapToGrid="0" showGuides="1">
      <p:cViewPr varScale="1">
        <p:scale>
          <a:sx n="111" d="100"/>
          <a:sy n="111" d="100"/>
        </p:scale>
        <p:origin x="480" y="114"/>
      </p:cViewPr>
      <p:guideLst>
        <p:guide orient="horz" pos="867"/>
        <p:guide pos="3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a Fauro" userId="9dc3a711-f50f-43d5-8c4f-a6dcf64c2b22" providerId="ADAL" clId="{BC62C94E-5991-4018-9AA9-F69CA719C55F}"/>
    <pc:docChg chg="custSel modSld">
      <pc:chgData name="Berta Fauro" userId="9dc3a711-f50f-43d5-8c4f-a6dcf64c2b22" providerId="ADAL" clId="{BC62C94E-5991-4018-9AA9-F69CA719C55F}" dt="2021-06-23T10:20:41.375" v="12" actId="207"/>
      <pc:docMkLst>
        <pc:docMk/>
      </pc:docMkLst>
      <pc:sldChg chg="modSp mod">
        <pc:chgData name="Berta Fauro" userId="9dc3a711-f50f-43d5-8c4f-a6dcf64c2b22" providerId="ADAL" clId="{BC62C94E-5991-4018-9AA9-F69CA719C55F}" dt="2021-06-23T10:18:01.967" v="3" actId="20577"/>
        <pc:sldMkLst>
          <pc:docMk/>
          <pc:sldMk cId="1167195226" sldId="256"/>
        </pc:sldMkLst>
        <pc:spChg chg="mod">
          <ac:chgData name="Berta Fauro" userId="9dc3a711-f50f-43d5-8c4f-a6dcf64c2b22" providerId="ADAL" clId="{BC62C94E-5991-4018-9AA9-F69CA719C55F}" dt="2021-06-23T10:18:01.967" v="3" actId="20577"/>
          <ac:spMkLst>
            <pc:docMk/>
            <pc:sldMk cId="1167195226" sldId="256"/>
            <ac:spMk id="4" creationId="{00000000-0000-0000-0000-000000000000}"/>
          </ac:spMkLst>
        </pc:spChg>
      </pc:sldChg>
      <pc:sldChg chg="modSp mod">
        <pc:chgData name="Berta Fauro" userId="9dc3a711-f50f-43d5-8c4f-a6dcf64c2b22" providerId="ADAL" clId="{BC62C94E-5991-4018-9AA9-F69CA719C55F}" dt="2021-06-23T10:20:41.375" v="12" actId="207"/>
        <pc:sldMkLst>
          <pc:docMk/>
          <pc:sldMk cId="2981809514" sldId="640"/>
        </pc:sldMkLst>
        <pc:graphicFrameChg chg="modGraphic">
          <ac:chgData name="Berta Fauro" userId="9dc3a711-f50f-43d5-8c4f-a6dcf64c2b22" providerId="ADAL" clId="{BC62C94E-5991-4018-9AA9-F69CA719C55F}" dt="2021-06-23T10:20:41.375" v="12" actId="207"/>
          <ac:graphicFrameMkLst>
            <pc:docMk/>
            <pc:sldMk cId="2981809514" sldId="640"/>
            <ac:graphicFrameMk id="60" creationId="{39A26FB7-D5A3-484A-AF1E-A3F58842EAF8}"/>
          </ac:graphicFrameMkLst>
        </pc:graphicFrameChg>
      </pc:sldChg>
      <pc:sldChg chg="modSp mod">
        <pc:chgData name="Berta Fauro" userId="9dc3a711-f50f-43d5-8c4f-a6dcf64c2b22" providerId="ADAL" clId="{BC62C94E-5991-4018-9AA9-F69CA719C55F}" dt="2021-06-23T10:20:25.298" v="10" actId="14100"/>
        <pc:sldMkLst>
          <pc:docMk/>
          <pc:sldMk cId="2002983935" sldId="2562"/>
        </pc:sldMkLst>
        <pc:graphicFrameChg chg="mod modGraphic">
          <ac:chgData name="Berta Fauro" userId="9dc3a711-f50f-43d5-8c4f-a6dcf64c2b22" providerId="ADAL" clId="{BC62C94E-5991-4018-9AA9-F69CA719C55F}" dt="2021-06-23T10:20:25.298" v="10" actId="14100"/>
          <ac:graphicFrameMkLst>
            <pc:docMk/>
            <pc:sldMk cId="2002983935" sldId="2562"/>
            <ac:graphicFrameMk id="25" creationId="{88B005B1-86C7-4784-A3E5-192729B92ECA}"/>
          </ac:graphicFrameMkLst>
        </pc:graphicFrameChg>
      </pc:sldChg>
      <pc:sldChg chg="modSp mod">
        <pc:chgData name="Berta Fauro" userId="9dc3a711-f50f-43d5-8c4f-a6dcf64c2b22" providerId="ADAL" clId="{BC62C94E-5991-4018-9AA9-F69CA719C55F}" dt="2021-06-23T10:20:12.452" v="7" actId="207"/>
        <pc:sldMkLst>
          <pc:docMk/>
          <pc:sldMk cId="1466926303" sldId="2567"/>
        </pc:sldMkLst>
        <pc:graphicFrameChg chg="modGraphic">
          <ac:chgData name="Berta Fauro" userId="9dc3a711-f50f-43d5-8c4f-a6dcf64c2b22" providerId="ADAL" clId="{BC62C94E-5991-4018-9AA9-F69CA719C55F}" dt="2021-06-23T10:20:12.452" v="7" actId="207"/>
          <ac:graphicFrameMkLst>
            <pc:docMk/>
            <pc:sldMk cId="1466926303" sldId="2567"/>
            <ac:graphicFrameMk id="25" creationId="{88B005B1-86C7-4784-A3E5-192729B92ECA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4EF15-F8FC-4BD8-89F1-28926498151D}" type="datetimeFigureOut">
              <a:rPr lang="ca-ES" smtClean="0"/>
              <a:t>22/06/2022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1A416-EA7C-4B1D-ACE8-2BDC1B37B01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9307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AC43D-5736-4B2E-A57D-CB2ACDDCBAAB}" type="slidenum">
              <a:rPr lang="ca-ES" smtClean="0"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94883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1.1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 b="1" dirty="0">
                <a:solidFill>
                  <a:srgbClr val="7F7F7F"/>
                </a:solidFill>
              </a:rPr>
              <a:t>Consensuar i establir els estàndards (formats, estructura, nomenclatura) </a:t>
            </a:r>
            <a:r>
              <a:rPr lang="ca-ES" sz="1200" dirty="0">
                <a:solidFill>
                  <a:srgbClr val="7F7F7F"/>
                </a:solidFill>
              </a:rPr>
              <a:t>que han de seguir les dades de mobilitat per garantir la seva lectura i interoperabilitat entre diferents bases de dades. Aquesta estandardització es planteja </a:t>
            </a:r>
            <a:r>
              <a:rPr lang="ca-ES" sz="1200" b="1" dirty="0">
                <a:solidFill>
                  <a:srgbClr val="7F7F7F"/>
                </a:solidFill>
              </a:rPr>
              <a:t>de forma progressiva</a:t>
            </a:r>
            <a:r>
              <a:rPr lang="ca-ES" sz="1200" dirty="0">
                <a:solidFill>
                  <a:srgbClr val="7F7F7F"/>
                </a:solidFill>
              </a:rPr>
              <a:t>, prioritzant aquelles dades més útils i significatives per als agents de la mobilitat.</a:t>
            </a:r>
          </a:p>
          <a:p>
            <a:endParaRPr lang="ca-ES" sz="1200" dirty="0">
              <a:solidFill>
                <a:srgbClr val="7F7F7F"/>
              </a:solidFill>
            </a:endParaRPr>
          </a:p>
          <a:p>
            <a:r>
              <a:rPr lang="ca-ES" sz="1200" dirty="0">
                <a:solidFill>
                  <a:srgbClr val="7F7F7F"/>
                </a:solidFill>
              </a:rPr>
              <a:t>1.2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 dirty="0">
                <a:solidFill>
                  <a:srgbClr val="7F7F7F"/>
                </a:solidFill>
              </a:rPr>
              <a:t>Crear una </a:t>
            </a:r>
            <a:r>
              <a:rPr lang="ca-ES" sz="1200" b="1" dirty="0">
                <a:solidFill>
                  <a:srgbClr val="7F7F7F"/>
                </a:solidFill>
              </a:rPr>
              <a:t>plataforma </a:t>
            </a:r>
            <a:r>
              <a:rPr lang="ca-ES" sz="1200" dirty="0">
                <a:solidFill>
                  <a:srgbClr val="7F7F7F"/>
                </a:solidFill>
              </a:rPr>
              <a:t>que serveixi </a:t>
            </a:r>
            <a:r>
              <a:rPr lang="ca-ES" sz="1200" b="1" dirty="0">
                <a:solidFill>
                  <a:srgbClr val="7F7F7F"/>
                </a:solidFill>
              </a:rPr>
              <a:t>d’accés per a la consulta integral </a:t>
            </a:r>
            <a:r>
              <a:rPr lang="ca-ES" sz="1200" dirty="0">
                <a:solidFill>
                  <a:srgbClr val="7F7F7F"/>
                </a:solidFill>
              </a:rPr>
              <a:t>de les </a:t>
            </a:r>
            <a:r>
              <a:rPr lang="ca-ES" sz="1200" b="1" dirty="0">
                <a:solidFill>
                  <a:srgbClr val="7F7F7F"/>
                </a:solidFill>
              </a:rPr>
              <a:t>dades de mobilitat </a:t>
            </a:r>
            <a:r>
              <a:rPr lang="ca-ES" sz="1200" dirty="0">
                <a:solidFill>
                  <a:srgbClr val="7F7F7F"/>
                </a:solidFill>
              </a:rPr>
              <a:t>de Catalunya, referenciant-les a les bases de dades dels proveïdors d’informació. Es requerirà establir </a:t>
            </a:r>
            <a:r>
              <a:rPr lang="ca-ES" sz="1200" b="1" dirty="0">
                <a:solidFill>
                  <a:srgbClr val="7F7F7F"/>
                </a:solidFill>
              </a:rPr>
              <a:t>vincles de col·laboració </a:t>
            </a:r>
            <a:r>
              <a:rPr lang="ca-ES" sz="1200" dirty="0">
                <a:solidFill>
                  <a:srgbClr val="7F7F7F"/>
                </a:solidFill>
              </a:rPr>
              <a:t>amb els agents generadors de dades privats per a què accedeixin a compartir i integrar la seva informació en la plataforma. Es promourà </a:t>
            </a:r>
            <a:r>
              <a:rPr lang="ca-ES" sz="1200" b="1" dirty="0">
                <a:solidFill>
                  <a:srgbClr val="7F7F7F"/>
                </a:solidFill>
              </a:rPr>
              <a:t>obrir certes dades</a:t>
            </a:r>
            <a:r>
              <a:rPr lang="ca-ES" sz="1200" dirty="0">
                <a:solidFill>
                  <a:srgbClr val="7F7F7F"/>
                </a:solidFill>
              </a:rPr>
              <a:t> de la plataforma al públic, per la seva consulta i possibilitar la seva explotació per generar nous serveis innovadors amb elles. Aquesta obertura es valorarà en funció de la sensibilitat de la informació, a fi de no comprometre la seguretat dels sistemes de mobilitat, dels seus usuaris o dels models de negoci dels operadors de transport o logístics.</a:t>
            </a:r>
          </a:p>
          <a:p>
            <a:endParaRPr lang="ca-ES" sz="1200" dirty="0">
              <a:solidFill>
                <a:srgbClr val="7F7F7F"/>
              </a:solidFill>
            </a:endParaRPr>
          </a:p>
          <a:p>
            <a:r>
              <a:rPr lang="ca-ES" sz="1200" dirty="0">
                <a:solidFill>
                  <a:srgbClr val="7F7F7F"/>
                </a:solidFill>
              </a:rPr>
              <a:t>1.3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 dirty="0">
                <a:solidFill>
                  <a:srgbClr val="7F7F7F"/>
                </a:solidFill>
              </a:rPr>
              <a:t>Analitzar els </a:t>
            </a:r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requeriments de subministrament d’informació </a:t>
            </a:r>
            <a:r>
              <a:rPr lang="ca-ES" sz="1200" dirty="0">
                <a:solidFill>
                  <a:srgbClr val="7F7F7F"/>
                </a:solidFill>
              </a:rPr>
              <a:t>de les dades, i adoptar un </a:t>
            </a:r>
            <a:r>
              <a:rPr lang="ca-ES" sz="1200" b="1" dirty="0">
                <a:solidFill>
                  <a:srgbClr val="7F7F7F"/>
                </a:solidFill>
              </a:rPr>
              <a:t>protocol de compartició que s’adapti a les necessitats detectades </a:t>
            </a:r>
            <a:r>
              <a:rPr lang="ca-ES" sz="1200" dirty="0">
                <a:solidFill>
                  <a:srgbClr val="7F7F7F"/>
                </a:solidFill>
              </a:rPr>
              <a:t>(format, estructura, nomenclatura, periodicitat, privacitat o seguretat). Es preveu que aquest protocol s’implementi </a:t>
            </a:r>
            <a:r>
              <a:rPr lang="ca-ES" sz="1200" b="1" dirty="0">
                <a:solidFill>
                  <a:srgbClr val="7F7F7F"/>
                </a:solidFill>
              </a:rPr>
              <a:t>per tots els processos de contractació pública </a:t>
            </a:r>
            <a:r>
              <a:rPr lang="ca-ES" sz="1200" dirty="0">
                <a:solidFill>
                  <a:srgbClr val="7F7F7F"/>
                </a:solidFill>
              </a:rPr>
              <a:t>(agents </a:t>
            </a:r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privats) i per a la compartició (voluntària) d’altres dades (d’agents públics, privats i usuaris particulars). </a:t>
            </a:r>
          </a:p>
          <a:p>
            <a:endParaRPr lang="ca-ES" sz="1200" dirty="0">
              <a:solidFill>
                <a:srgbClr val="7F7F7F"/>
              </a:solidFill>
            </a:endParaRPr>
          </a:p>
          <a:p>
            <a:r>
              <a:rPr lang="ca-ES" sz="1200" dirty="0">
                <a:solidFill>
                  <a:srgbClr val="7F7F7F"/>
                </a:solidFill>
              </a:rPr>
              <a:t>1.4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 dirty="0">
                <a:solidFill>
                  <a:srgbClr val="7F7F7F"/>
                </a:solidFill>
              </a:rPr>
              <a:t>Desenvolupar un </a:t>
            </a:r>
            <a:r>
              <a:rPr lang="ca-ES" sz="1200" b="1" dirty="0">
                <a:solidFill>
                  <a:srgbClr val="7F7F7F"/>
                </a:solidFill>
              </a:rPr>
              <a:t>pla de seguretat amb l’objectiu de garantir la seguretat i inviolabilitat </a:t>
            </a:r>
            <a:r>
              <a:rPr lang="ca-ES" sz="1200" dirty="0">
                <a:solidFill>
                  <a:srgbClr val="7F7F7F"/>
                </a:solidFill>
              </a:rPr>
              <a:t>de les dades de mobilitat que puguin ser crítiques en la presa de decisions, davant un escenari de creixent generació i intercanvi d’informació per mitjans digitals que la poden fer més vulnerable. Aquesta tasca requereix la </a:t>
            </a:r>
            <a:r>
              <a:rPr lang="ca-ES" sz="1200" b="1" dirty="0">
                <a:solidFill>
                  <a:srgbClr val="7F7F7F"/>
                </a:solidFill>
              </a:rPr>
              <a:t>col·laboració entre agents públics i privats</a:t>
            </a:r>
            <a:r>
              <a:rPr lang="ca-ES" sz="1200" dirty="0">
                <a:solidFill>
                  <a:srgbClr val="7F7F7F"/>
                </a:solidFill>
              </a:rPr>
              <a:t>, en compartir-ne l’interès en la seguretat de les dades.</a:t>
            </a:r>
          </a:p>
          <a:p>
            <a:endParaRPr lang="ca-ES" sz="1200" dirty="0">
              <a:solidFill>
                <a:srgbClr val="7F7F7F"/>
              </a:solidFill>
            </a:endParaRPr>
          </a:p>
          <a:p>
            <a:pPr marL="0" lvl="0" indent="0" algn="just" defTabSz="685800">
              <a:spcAft>
                <a:spcPts val="200"/>
              </a:spcAft>
              <a:buFont typeface="Arial" panose="020B0604020202020204" pitchFamily="34" charset="0"/>
              <a:buNone/>
              <a:defRPr/>
            </a:pPr>
            <a:endParaRPr lang="ca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50845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1.1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 b="1" dirty="0">
                <a:solidFill>
                  <a:srgbClr val="7F7F7F"/>
                </a:solidFill>
              </a:rPr>
              <a:t>Consensuar i establir els estàndards (formats, estructura, nomenclatura) </a:t>
            </a:r>
            <a:r>
              <a:rPr lang="ca-ES" sz="1200" dirty="0">
                <a:solidFill>
                  <a:srgbClr val="7F7F7F"/>
                </a:solidFill>
              </a:rPr>
              <a:t>que han de seguir les dades de mobilitat per garantir la seva lectura i interoperabilitat entre diferents bases de dades. Aquesta estandardització es planteja </a:t>
            </a:r>
            <a:r>
              <a:rPr lang="ca-ES" sz="1200" b="1" dirty="0">
                <a:solidFill>
                  <a:srgbClr val="7F7F7F"/>
                </a:solidFill>
              </a:rPr>
              <a:t>de forma progressiva</a:t>
            </a:r>
            <a:r>
              <a:rPr lang="ca-ES" sz="1200" dirty="0">
                <a:solidFill>
                  <a:srgbClr val="7F7F7F"/>
                </a:solidFill>
              </a:rPr>
              <a:t>, prioritzant aquelles dades més útils i significatives per als agents de la mobilitat.</a:t>
            </a:r>
          </a:p>
          <a:p>
            <a:endParaRPr lang="ca-ES" sz="1200" dirty="0">
              <a:solidFill>
                <a:srgbClr val="7F7F7F"/>
              </a:solidFill>
            </a:endParaRPr>
          </a:p>
          <a:p>
            <a:r>
              <a:rPr lang="ca-ES" sz="1200" dirty="0">
                <a:solidFill>
                  <a:srgbClr val="7F7F7F"/>
                </a:solidFill>
              </a:rPr>
              <a:t>1.2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 dirty="0">
                <a:solidFill>
                  <a:srgbClr val="7F7F7F"/>
                </a:solidFill>
              </a:rPr>
              <a:t>Crear una </a:t>
            </a:r>
            <a:r>
              <a:rPr lang="ca-ES" sz="1200" b="1" dirty="0">
                <a:solidFill>
                  <a:srgbClr val="7F7F7F"/>
                </a:solidFill>
              </a:rPr>
              <a:t>plataforma </a:t>
            </a:r>
            <a:r>
              <a:rPr lang="ca-ES" sz="1200" dirty="0">
                <a:solidFill>
                  <a:srgbClr val="7F7F7F"/>
                </a:solidFill>
              </a:rPr>
              <a:t>que serveixi </a:t>
            </a:r>
            <a:r>
              <a:rPr lang="ca-ES" sz="1200" b="1" dirty="0">
                <a:solidFill>
                  <a:srgbClr val="7F7F7F"/>
                </a:solidFill>
              </a:rPr>
              <a:t>d’accés per a la consulta integral </a:t>
            </a:r>
            <a:r>
              <a:rPr lang="ca-ES" sz="1200" dirty="0">
                <a:solidFill>
                  <a:srgbClr val="7F7F7F"/>
                </a:solidFill>
              </a:rPr>
              <a:t>de les </a:t>
            </a:r>
            <a:r>
              <a:rPr lang="ca-ES" sz="1200" b="1" dirty="0">
                <a:solidFill>
                  <a:srgbClr val="7F7F7F"/>
                </a:solidFill>
              </a:rPr>
              <a:t>dades de mobilitat </a:t>
            </a:r>
            <a:r>
              <a:rPr lang="ca-ES" sz="1200" dirty="0">
                <a:solidFill>
                  <a:srgbClr val="7F7F7F"/>
                </a:solidFill>
              </a:rPr>
              <a:t>de Catalunya, referenciant-les a les bases de dades dels proveïdors d’informació. Es requerirà establir </a:t>
            </a:r>
            <a:r>
              <a:rPr lang="ca-ES" sz="1200" b="1" dirty="0">
                <a:solidFill>
                  <a:srgbClr val="7F7F7F"/>
                </a:solidFill>
              </a:rPr>
              <a:t>vincles de col·laboració </a:t>
            </a:r>
            <a:r>
              <a:rPr lang="ca-ES" sz="1200" dirty="0">
                <a:solidFill>
                  <a:srgbClr val="7F7F7F"/>
                </a:solidFill>
              </a:rPr>
              <a:t>amb els agents generadors de dades privats per a què accedeixin a compartir i integrar la seva informació en la plataforma. Es promourà </a:t>
            </a:r>
            <a:r>
              <a:rPr lang="ca-ES" sz="1200" b="1" dirty="0">
                <a:solidFill>
                  <a:srgbClr val="7F7F7F"/>
                </a:solidFill>
              </a:rPr>
              <a:t>obrir certes dades</a:t>
            </a:r>
            <a:r>
              <a:rPr lang="ca-ES" sz="1200" dirty="0">
                <a:solidFill>
                  <a:srgbClr val="7F7F7F"/>
                </a:solidFill>
              </a:rPr>
              <a:t> de la plataforma al públic, per la seva consulta i possibilitar la seva explotació per generar nous serveis innovadors amb elles. Aquesta obertura es valorarà en funció de la sensibilitat de la informació, a fi de no comprometre la seguretat dels sistemes de mobilitat, dels seus usuaris o dels models de negoci dels operadors de transport o logístics.</a:t>
            </a:r>
          </a:p>
          <a:p>
            <a:endParaRPr lang="ca-ES" sz="1200" dirty="0">
              <a:solidFill>
                <a:srgbClr val="7F7F7F"/>
              </a:solidFill>
            </a:endParaRPr>
          </a:p>
          <a:p>
            <a:r>
              <a:rPr lang="ca-ES" sz="1200" dirty="0">
                <a:solidFill>
                  <a:srgbClr val="7F7F7F"/>
                </a:solidFill>
              </a:rPr>
              <a:t>1.3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 dirty="0">
                <a:solidFill>
                  <a:srgbClr val="7F7F7F"/>
                </a:solidFill>
              </a:rPr>
              <a:t>Analitzar els </a:t>
            </a:r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requeriments de subministrament d’informació </a:t>
            </a:r>
            <a:r>
              <a:rPr lang="ca-ES" sz="1200" dirty="0">
                <a:solidFill>
                  <a:srgbClr val="7F7F7F"/>
                </a:solidFill>
              </a:rPr>
              <a:t>de les dades, i adoptar un </a:t>
            </a:r>
            <a:r>
              <a:rPr lang="ca-ES" sz="1200" b="1" dirty="0">
                <a:solidFill>
                  <a:srgbClr val="7F7F7F"/>
                </a:solidFill>
              </a:rPr>
              <a:t>protocol de compartició que s’adapti a les necessitats detectades </a:t>
            </a:r>
            <a:r>
              <a:rPr lang="ca-ES" sz="1200" dirty="0">
                <a:solidFill>
                  <a:srgbClr val="7F7F7F"/>
                </a:solidFill>
              </a:rPr>
              <a:t>(format, estructura, nomenclatura, periodicitat, privacitat o seguretat). Es preveu que aquest protocol s’implementi </a:t>
            </a:r>
            <a:r>
              <a:rPr lang="ca-ES" sz="1200" b="1" dirty="0">
                <a:solidFill>
                  <a:srgbClr val="7F7F7F"/>
                </a:solidFill>
              </a:rPr>
              <a:t>per tots els processos de contractació pública </a:t>
            </a:r>
            <a:r>
              <a:rPr lang="ca-ES" sz="1200" dirty="0">
                <a:solidFill>
                  <a:srgbClr val="7F7F7F"/>
                </a:solidFill>
              </a:rPr>
              <a:t>(agents </a:t>
            </a:r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privats) i per a la compartició (voluntària) d’altres dades (d’agents públics, privats i usuaris particulars). </a:t>
            </a:r>
          </a:p>
          <a:p>
            <a:endParaRPr lang="ca-ES" sz="1200" dirty="0">
              <a:solidFill>
                <a:srgbClr val="7F7F7F"/>
              </a:solidFill>
            </a:endParaRPr>
          </a:p>
          <a:p>
            <a:r>
              <a:rPr lang="ca-ES" sz="1200" dirty="0">
                <a:solidFill>
                  <a:srgbClr val="7F7F7F"/>
                </a:solidFill>
              </a:rPr>
              <a:t>1.4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 dirty="0">
                <a:solidFill>
                  <a:srgbClr val="7F7F7F"/>
                </a:solidFill>
              </a:rPr>
              <a:t>Desenvolupar un </a:t>
            </a:r>
            <a:r>
              <a:rPr lang="ca-ES" sz="1200" b="1" dirty="0">
                <a:solidFill>
                  <a:srgbClr val="7F7F7F"/>
                </a:solidFill>
              </a:rPr>
              <a:t>pla de seguretat amb l’objectiu de garantir la seguretat i inviolabilitat </a:t>
            </a:r>
            <a:r>
              <a:rPr lang="ca-ES" sz="1200" dirty="0">
                <a:solidFill>
                  <a:srgbClr val="7F7F7F"/>
                </a:solidFill>
              </a:rPr>
              <a:t>de les dades de mobilitat que puguin ser crítiques en la presa de decisions, davant un escenari de creixent generació i intercanvi d’informació per mitjans digitals que la poden fer més vulnerable. Aquesta tasca requereix la </a:t>
            </a:r>
            <a:r>
              <a:rPr lang="ca-ES" sz="1200" b="1" dirty="0">
                <a:solidFill>
                  <a:srgbClr val="7F7F7F"/>
                </a:solidFill>
              </a:rPr>
              <a:t>col·laboració entre agents públics i privats</a:t>
            </a:r>
            <a:r>
              <a:rPr lang="ca-ES" sz="1200" dirty="0">
                <a:solidFill>
                  <a:srgbClr val="7F7F7F"/>
                </a:solidFill>
              </a:rPr>
              <a:t>, en compartir-ne l’interès en la seguretat de les dades.</a:t>
            </a:r>
          </a:p>
          <a:p>
            <a:endParaRPr lang="ca-ES" sz="1200" dirty="0">
              <a:solidFill>
                <a:srgbClr val="7F7F7F"/>
              </a:solidFill>
            </a:endParaRPr>
          </a:p>
          <a:p>
            <a:pPr marL="0" lvl="0" indent="0" algn="just" defTabSz="685800">
              <a:spcAft>
                <a:spcPts val="200"/>
              </a:spcAft>
              <a:buFont typeface="Arial" panose="020B0604020202020204" pitchFamily="34" charset="0"/>
              <a:buNone/>
              <a:defRPr/>
            </a:pPr>
            <a:endParaRPr lang="ca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44684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ca-ES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t>Priorització a partir de precedents</a:t>
            </a:r>
            <a:r>
              <a:rPr lang="ca-E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requerits</a:t>
            </a:r>
            <a:r>
              <a:rPr lang="ca-ES" sz="1200">
                <a:solidFill>
                  <a:srgbClr val="7F7F7F"/>
                </a:solidFill>
              </a:rPr>
              <a:t> i relació entre mesures </a:t>
            </a:r>
          </a:p>
          <a:p>
            <a:pPr marL="228600" indent="-228600">
              <a:spcBef>
                <a:spcPts val="600"/>
              </a:spcBef>
              <a:buAutoNum type="arabicPeriod"/>
            </a:pPr>
            <a:r>
              <a:rPr lang="ca-ES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t>Priorització en base a quatre criteris qualitatius</a:t>
            </a:r>
            <a:r>
              <a:rPr lang="ca-E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establerts </a:t>
            </a:r>
          </a:p>
          <a:p>
            <a:pPr marL="742950" lvl="1" indent="-285750">
              <a:spcBef>
                <a:spcPts val="600"/>
              </a:spcBef>
              <a:buFont typeface="+mj-lt"/>
              <a:buAutoNum type="romanLcPeriod"/>
            </a:pPr>
            <a:r>
              <a:rPr lang="ca-ES" sz="1200" b="1">
                <a:solidFill>
                  <a:srgbClr val="019F92"/>
                </a:solidFill>
              </a:rPr>
              <a:t>Grau d’alineació amb els objectius de l’ADMC</a:t>
            </a:r>
          </a:p>
          <a:p>
            <a:pPr marL="742950" lvl="1" indent="-285750" algn="just">
              <a:spcBef>
                <a:spcPts val="600"/>
              </a:spcBef>
              <a:spcAft>
                <a:spcPts val="300"/>
              </a:spcAft>
              <a:buFont typeface="+mj-lt"/>
              <a:buAutoNum type="romanLcPeriod"/>
            </a:pPr>
            <a:r>
              <a:rPr lang="ca-ES" sz="1200" b="1">
                <a:solidFill>
                  <a:srgbClr val="019F92"/>
                </a:solidFill>
              </a:rPr>
              <a:t>Costos/Barreres d’implementació</a:t>
            </a:r>
          </a:p>
          <a:p>
            <a:pPr marL="1200150" lvl="2" indent="-285750" algn="just">
              <a:buFont typeface="+mj-lt"/>
              <a:buAutoNum type="romanLcPeriod"/>
            </a:pPr>
            <a:r>
              <a:rPr lang="ca-E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ca-ES" sz="1200">
                <a:solidFill>
                  <a:srgbClr val="7F7F7F"/>
                </a:solidFill>
              </a:rPr>
              <a:t>nversió econòmica</a:t>
            </a:r>
          </a:p>
          <a:p>
            <a:pPr marL="1200150" lvl="2" indent="-285750" algn="just">
              <a:buFont typeface="+mj-lt"/>
              <a:buAutoNum type="romanLcPeriod"/>
            </a:pPr>
            <a:r>
              <a:rPr lang="ca-ES" sz="1200">
                <a:solidFill>
                  <a:srgbClr val="7F7F7F"/>
                </a:solidFill>
              </a:rPr>
              <a:t>Condicionants legals</a:t>
            </a:r>
          </a:p>
          <a:p>
            <a:pPr marL="1200150" lvl="2" indent="-285750" algn="just">
              <a:buFont typeface="+mj-lt"/>
              <a:buAutoNum type="romanLcPeriod"/>
            </a:pPr>
            <a:r>
              <a:rPr lang="ca-ES" sz="1200">
                <a:solidFill>
                  <a:srgbClr val="7F7F7F"/>
                </a:solidFill>
              </a:rPr>
              <a:t>Termini d’implantació</a:t>
            </a:r>
          </a:p>
          <a:p>
            <a:pPr marL="742950" lvl="1" indent="-285750" algn="just">
              <a:spcBef>
                <a:spcPts val="600"/>
              </a:spcBef>
              <a:spcAft>
                <a:spcPts val="300"/>
              </a:spcAft>
              <a:buFont typeface="+mj-lt"/>
              <a:buAutoNum type="romanLcPeriod"/>
            </a:pPr>
            <a:r>
              <a:rPr lang="ca-ES" sz="1200" b="1">
                <a:solidFill>
                  <a:srgbClr val="019F92"/>
                </a:solidFill>
              </a:rPr>
              <a:t>Beneficis/Facilitat d’implementació</a:t>
            </a:r>
          </a:p>
          <a:p>
            <a:pPr marL="1200150" lvl="2" indent="-285750" algn="just">
              <a:buFont typeface="+mj-lt"/>
              <a:buAutoNum type="romanLcPeriod"/>
            </a:pPr>
            <a:r>
              <a:rPr lang="ca-ES" sz="1200">
                <a:solidFill>
                  <a:srgbClr val="7F7F7F"/>
                </a:solidFill>
              </a:rPr>
              <a:t>Impacte econòmic</a:t>
            </a:r>
          </a:p>
          <a:p>
            <a:pPr marL="1200150" lvl="2" indent="-285750" algn="just">
              <a:buFont typeface="+mj-lt"/>
              <a:buAutoNum type="romanLcPeriod"/>
            </a:pPr>
            <a:r>
              <a:rPr lang="ca-ES" sz="1200">
                <a:solidFill>
                  <a:srgbClr val="7F7F7F"/>
                </a:solidFill>
              </a:rPr>
              <a:t>G</a:t>
            </a:r>
            <a:r>
              <a:rPr lang="ca-E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eneració de llocs de treball</a:t>
            </a:r>
          </a:p>
          <a:p>
            <a:pPr marL="1200150" lvl="2" indent="-285750" algn="just">
              <a:buFont typeface="+mj-lt"/>
              <a:buAutoNum type="romanLcPeriod"/>
            </a:pPr>
            <a:r>
              <a:rPr lang="ca-E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Maduresa tecnològica</a:t>
            </a:r>
          </a:p>
          <a:p>
            <a:pPr marL="742950" lvl="1" indent="-285750" algn="just">
              <a:spcBef>
                <a:spcPts val="600"/>
              </a:spcBef>
              <a:spcAft>
                <a:spcPts val="300"/>
              </a:spcAft>
              <a:buFont typeface="+mj-lt"/>
              <a:buAutoNum type="romanLcPeriod"/>
            </a:pPr>
            <a:r>
              <a:rPr lang="ca-ES" sz="1200" b="1">
                <a:solidFill>
                  <a:srgbClr val="019F92"/>
                </a:solidFill>
              </a:rPr>
              <a:t>Rellevància estratègica</a:t>
            </a:r>
          </a:p>
          <a:p>
            <a:pPr marL="1200150" lvl="2" indent="-285750" algn="just">
              <a:buFont typeface="+mj-lt"/>
              <a:buAutoNum type="romanLcPeriod"/>
            </a:pPr>
            <a:r>
              <a:rPr lang="ca-ES" sz="1200">
                <a:solidFill>
                  <a:srgbClr val="7F7F7F"/>
                </a:solidFill>
              </a:rPr>
              <a:t>Innovació</a:t>
            </a:r>
          </a:p>
          <a:p>
            <a:pPr marL="1200150" lvl="2" indent="-285750" algn="just">
              <a:buFont typeface="+mj-lt"/>
              <a:buAutoNum type="romanLcPeriod"/>
            </a:pPr>
            <a:r>
              <a:rPr lang="ca-ES" sz="1200">
                <a:solidFill>
                  <a:srgbClr val="7F7F7F"/>
                </a:solidFill>
              </a:rPr>
              <a:t>Projecció internacional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AC43D-5736-4B2E-A57D-CB2ACDDCBAAB}" type="slidenum">
              <a:rPr lang="ca-ES" smtClean="0"/>
              <a:t>14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805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noProof="0"/>
              <a:t>Mesures fàcils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noProof="0"/>
              <a:t>5.5 i 7.4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noProof="0"/>
              <a:t>1.4 i 5.4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noProof="0"/>
              <a:t>7.3 i 6.1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noProof="0"/>
              <a:t>7.1, 6.2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noProof="0"/>
              <a:t>7.5 i 6.3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noProof="0"/>
              <a:t>3.3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noProof="0"/>
              <a:t>2.1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noProof="0"/>
              <a:t>2.2 i 2.3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noProof="0"/>
              <a:t>3.2</a:t>
            </a:r>
          </a:p>
          <a:p>
            <a:endParaRPr lang="ca-ES" noProof="0"/>
          </a:p>
          <a:p>
            <a:r>
              <a:rPr lang="ca-ES" noProof="0"/>
              <a:t>Mesures difícils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/>
              <a:t>1.1 i 5.1 (por trabajo DTES)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/>
              <a:t>1.2 (requiere 1.1) i 4.1 (por finalización T-</a:t>
            </a:r>
            <a:r>
              <a:rPr lang="es-ES" err="1"/>
              <a:t>Mobilitat</a:t>
            </a:r>
            <a:r>
              <a:rPr lang="es-ES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/>
              <a:t>3.1 (sinergia bien con 1.1 i 1.2)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/>
              <a:t>1.3 (por sinergia con plataforma), 4.2 i 4.3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/>
              <a:t>5.2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/>
              <a:t>5.3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AC43D-5736-4B2E-A57D-CB2ACDDCBAAB}" type="slidenum">
              <a:rPr lang="ca-ES" smtClean="0"/>
              <a:t>15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86401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AC43D-5736-4B2E-A57D-CB2ACDDCBAAB}" type="slidenum">
              <a:rPr lang="ca-ES" smtClean="0"/>
              <a:t>17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35808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noProof="0" dirty="0"/>
              <a:t>Comentaris: </a:t>
            </a:r>
            <a:r>
              <a:rPr lang="ca-ES" sz="1200" b="0" i="0" kern="1200" dirty="0">
                <a:solidFill>
                  <a:srgbClr val="7F7F7F"/>
                </a:solidFill>
                <a:effectLst/>
                <a:latin typeface="+mn-lt"/>
                <a:ea typeface="+mn-ea"/>
                <a:cs typeface="+mn-cs"/>
              </a:rPr>
              <a:t>Aquesta mesura es pot revisar per incloure com a prioritàries les dades definides a les mesures 2.2 i 2.3 (comunicacions entre infraestructura i vehicles connectats), 4.2 i 4.3 (oferta de transports), 5.1 (documentació electrònica) i 5.2 (plataforma d’operacions logístiques).</a:t>
            </a:r>
          </a:p>
          <a:p>
            <a:r>
              <a:rPr lang="ca-ES" noProof="0" dirty="0"/>
              <a:t>Cost: </a:t>
            </a:r>
          </a:p>
          <a:p>
            <a:r>
              <a:rPr lang="ca-ES" noProof="0" dirty="0"/>
              <a:t>Termini: Les revisions periòdiques es fan en un menor termini, ja que el grup i les dinàmiques de treball ja estaran creades i serà més fàcil reactivar-les que crear-les de nou</a:t>
            </a:r>
            <a:endParaRPr lang="ca-ES" sz="1200" noProof="0" dirty="0">
              <a:solidFill>
                <a:srgbClr val="7F7F7F"/>
              </a:solidFill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AC43D-5736-4B2E-A57D-CB2ACDDCBAAB}" type="slidenum">
              <a:rPr lang="ca-ES" smtClean="0"/>
              <a:t>18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45515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noProof="0" dirty="0"/>
              <a:t>Comentaris: </a:t>
            </a:r>
            <a:r>
              <a:rPr lang="ca-ES" sz="1200" b="0" i="0" kern="1200" dirty="0">
                <a:solidFill>
                  <a:srgbClr val="7F7F7F"/>
                </a:solidFill>
                <a:effectLst/>
                <a:latin typeface="+mn-lt"/>
                <a:ea typeface="+mn-ea"/>
                <a:cs typeface="+mn-cs"/>
              </a:rPr>
              <a:t>Aquesta mesura es pot revisar per incloure com a prioritàries les dades definides a les mesures 2.2 i 2.3 (comunicacions entre infraestructura i vehicles connectats), 4.2 i 4.3 (oferta de transports), 5.1 (documentació electrònica) i 5.2 (plataforma d’operacions logístiques).</a:t>
            </a:r>
          </a:p>
          <a:p>
            <a:r>
              <a:rPr lang="ca-ES" noProof="0" dirty="0"/>
              <a:t>Cost: </a:t>
            </a:r>
          </a:p>
          <a:p>
            <a:r>
              <a:rPr lang="ca-ES" noProof="0" dirty="0"/>
              <a:t>Termini: Les revisions periòdiques es fan en un menor termini, ja que el grup i les dinàmiques de treball ja estaran creades i serà més fàcil reactivar-les que crear-les de nou</a:t>
            </a:r>
            <a:endParaRPr lang="ca-ES" sz="1200" noProof="0" dirty="0">
              <a:solidFill>
                <a:srgbClr val="7F7F7F"/>
              </a:solidFill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AC43D-5736-4B2E-A57D-CB2ACDDCBAAB}" type="slidenum">
              <a:rPr lang="ca-ES" smtClean="0"/>
              <a:t>19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93363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noProof="0"/>
              <a:t>Comentaris: </a:t>
            </a:r>
            <a:r>
              <a:rPr lang="ca-ES" sz="1200" b="0" i="0" kern="1200">
                <a:solidFill>
                  <a:srgbClr val="7F7F7F"/>
                </a:solidFill>
                <a:effectLst/>
                <a:latin typeface="+mn-lt"/>
                <a:ea typeface="+mn-ea"/>
                <a:cs typeface="+mn-cs"/>
              </a:rPr>
              <a:t>Aquesta mesura es pot revisar per incloure com a prioritàries les dades definides a les mesures 2.2 i 2.3 (comunicacions entre infraestructura i vehicles connectats), 4.2 i 4.3 (oferta de transports), 5.1 (documentació electrònica) i 5.2 (plataforma d’operacions logístiques).</a:t>
            </a:r>
          </a:p>
          <a:p>
            <a:r>
              <a:rPr lang="ca-ES" noProof="0"/>
              <a:t>Cost: </a:t>
            </a:r>
          </a:p>
          <a:p>
            <a:r>
              <a:rPr lang="ca-ES" noProof="0"/>
              <a:t>Termini: Les revisions periòdiques es fan en un menor termini, ja que el grup i les dinàmiques de treball ja estaran creades i serà més fàcil reactivar-les que crear-les de nou</a:t>
            </a:r>
            <a:endParaRPr lang="ca-ES" sz="1200" noProof="0">
              <a:solidFill>
                <a:srgbClr val="7F7F7F"/>
              </a:solidFill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AC43D-5736-4B2E-A57D-CB2ACDDCBAAB}" type="slidenum">
              <a:rPr lang="ca-ES" smtClean="0"/>
              <a:t>20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22684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noProof="0" dirty="0"/>
              <a:t>Comentaris: </a:t>
            </a:r>
            <a:r>
              <a:rPr lang="ca-ES" sz="1200" b="0" i="0" kern="1200" dirty="0">
                <a:solidFill>
                  <a:srgbClr val="7F7F7F"/>
                </a:solidFill>
                <a:effectLst/>
                <a:latin typeface="+mn-lt"/>
                <a:ea typeface="+mn-ea"/>
                <a:cs typeface="+mn-cs"/>
              </a:rPr>
              <a:t>Aquesta mesura es pot revisar per incloure com a prioritàries les dades definides a les mesures 2.2 i 2.3 (comunicacions entre infraestructura i vehicles connectats), 4.2 i 4.3 (oferta de transports), 5.1 (documentació electrònica) i 5.2 (plataforma d’operacions logístiques).</a:t>
            </a:r>
          </a:p>
          <a:p>
            <a:r>
              <a:rPr lang="ca-ES" noProof="0" dirty="0"/>
              <a:t>Cost: </a:t>
            </a:r>
          </a:p>
          <a:p>
            <a:r>
              <a:rPr lang="ca-ES" noProof="0" dirty="0"/>
              <a:t>Termini: Les revisions periòdiques es fan en un menor termini, ja que el grup i les dinàmiques de treball ja estaran creades i serà més fàcil reactivar-les que crear-les de nou</a:t>
            </a:r>
            <a:endParaRPr lang="ca-ES" sz="1200" noProof="0" dirty="0">
              <a:solidFill>
                <a:srgbClr val="7F7F7F"/>
              </a:solidFill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AC43D-5736-4B2E-A57D-CB2ACDDCBAAB}" type="slidenum">
              <a:rPr lang="ca-ES" smtClean="0"/>
              <a:t>21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264426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AC43D-5736-4B2E-A57D-CB2ACDDCBAAB}" type="slidenum">
              <a:rPr lang="ca-ES" smtClean="0"/>
              <a:t>22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11486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AC43D-5736-4B2E-A57D-CB2ACDDCBAAB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92345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noProof="0"/>
              <a:t>Comentaris: </a:t>
            </a:r>
            <a:r>
              <a:rPr lang="ca-ES" sz="1200" b="0" i="0" kern="1200">
                <a:solidFill>
                  <a:srgbClr val="7F7F7F"/>
                </a:solidFill>
                <a:effectLst/>
                <a:latin typeface="+mn-lt"/>
                <a:ea typeface="+mn-ea"/>
                <a:cs typeface="+mn-cs"/>
              </a:rPr>
              <a:t>Aquesta mesura es pot revisar per incloure com a prioritàries les dades definides a les mesures 2.2 i 2.3 (comunicacions entre infraestructura i vehicles connectats), 4.2 i 4.3 (oferta de transports), 5.1 (documentació electrònica) i 5.2 (plataforma d’operacions logístiques).</a:t>
            </a:r>
          </a:p>
          <a:p>
            <a:r>
              <a:rPr lang="ca-ES" noProof="0"/>
              <a:t>Cost: </a:t>
            </a:r>
          </a:p>
          <a:p>
            <a:r>
              <a:rPr lang="ca-ES" noProof="0"/>
              <a:t>Termini: Les revisions periòdiques es fan en un menor termini, ja que el grup i les dinàmiques de treball ja estaran creades i serà més fàcil reactivar-les que crear-les de nou</a:t>
            </a:r>
            <a:endParaRPr lang="ca-ES" sz="1200" noProof="0">
              <a:solidFill>
                <a:srgbClr val="7F7F7F"/>
              </a:solidFill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AC43D-5736-4B2E-A57D-CB2ACDDCBAAB}" type="slidenum">
              <a:rPr lang="ca-ES" smtClean="0"/>
              <a:t>23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357736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noProof="0" dirty="0"/>
              <a:t>Comentaris: </a:t>
            </a:r>
            <a:r>
              <a:rPr lang="ca-ES" sz="1200" b="0" i="0" kern="1200" dirty="0">
                <a:solidFill>
                  <a:srgbClr val="7F7F7F"/>
                </a:solidFill>
                <a:effectLst/>
                <a:latin typeface="+mn-lt"/>
                <a:ea typeface="+mn-ea"/>
                <a:cs typeface="+mn-cs"/>
              </a:rPr>
              <a:t>Aquesta mesura es pot revisar per incloure com a prioritàries les dades definides a les mesures 2.2 i 2.3 (comunicacions entre infraestructura i vehicles connectats), 4.2 i 4.3 (oferta de transports), 5.1 (documentació electrònica) i 5.2 (plataforma d’operacions logístiques).</a:t>
            </a:r>
          </a:p>
          <a:p>
            <a:r>
              <a:rPr lang="ca-ES" noProof="0" dirty="0"/>
              <a:t>Cost: </a:t>
            </a:r>
          </a:p>
          <a:p>
            <a:r>
              <a:rPr lang="ca-ES" noProof="0" dirty="0"/>
              <a:t>Termini: Les revisions periòdiques es fan en un menor termini, ja que el grup i les dinàmiques de treball ja estaran creades i serà més fàcil reactivar-les que crear-les de nou</a:t>
            </a:r>
            <a:endParaRPr lang="ca-ES" sz="1200" noProof="0" dirty="0">
              <a:solidFill>
                <a:srgbClr val="7F7F7F"/>
              </a:solidFill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AC43D-5736-4B2E-A57D-CB2ACDDCBAAB}" type="slidenum">
              <a:rPr lang="ca-ES" smtClean="0"/>
              <a:t>24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224574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noProof="0"/>
              <a:t>Comentaris: </a:t>
            </a:r>
            <a:r>
              <a:rPr lang="ca-ES" sz="1200" b="0" i="0" kern="1200">
                <a:solidFill>
                  <a:srgbClr val="7F7F7F"/>
                </a:solidFill>
                <a:effectLst/>
                <a:latin typeface="+mn-lt"/>
                <a:ea typeface="+mn-ea"/>
                <a:cs typeface="+mn-cs"/>
              </a:rPr>
              <a:t>Aquesta mesura es pot revisar per incloure com a prioritàries les dades definides a les mesures 2.2 i 2.3 (comunicacions entre infraestructura i vehicles connectats), 4.2 i 4.3 (oferta de transports), 5.1 (documentació electrònica) i 5.2 (plataforma d’operacions logístiques).</a:t>
            </a:r>
          </a:p>
          <a:p>
            <a:r>
              <a:rPr lang="ca-ES" noProof="0"/>
              <a:t>Cost: </a:t>
            </a:r>
          </a:p>
          <a:p>
            <a:r>
              <a:rPr lang="ca-ES" noProof="0"/>
              <a:t>Termini: Les revisions periòdiques es fan en un menor termini, ja que el grup i les dinàmiques de treball ja estaran creades i serà més fàcil reactivar-les que crear-les de nou</a:t>
            </a:r>
            <a:endParaRPr lang="ca-ES" sz="1200" noProof="0">
              <a:solidFill>
                <a:srgbClr val="7F7F7F"/>
              </a:solidFill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AC43D-5736-4B2E-A57D-CB2ACDDCBAAB}" type="slidenum">
              <a:rPr lang="ca-ES" smtClean="0"/>
              <a:t>25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176265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AC43D-5736-4B2E-A57D-CB2ACDDCBAAB}" type="slidenum">
              <a:rPr lang="ca-ES" smtClean="0"/>
              <a:t>26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617286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noProof="0" dirty="0"/>
              <a:t>Comentaris: </a:t>
            </a:r>
            <a:r>
              <a:rPr lang="ca-ES" sz="1200" b="0" i="0" kern="1200" dirty="0">
                <a:solidFill>
                  <a:srgbClr val="7F7F7F"/>
                </a:solidFill>
                <a:effectLst/>
                <a:latin typeface="+mn-lt"/>
                <a:ea typeface="+mn-ea"/>
                <a:cs typeface="+mn-cs"/>
              </a:rPr>
              <a:t>Aquesta mesura es pot revisar per incloure com a prioritàries les dades definides a les mesures 2.2 i 2.3 (comunicacions entre infraestructura i vehicles connectats), 4.2 i 4.3 (oferta de transports), 5.1 (documentació electrònica) i 5.2 (plataforma d’operacions logístiques).</a:t>
            </a:r>
          </a:p>
          <a:p>
            <a:r>
              <a:rPr lang="ca-ES" noProof="0" dirty="0"/>
              <a:t>Cost: </a:t>
            </a:r>
          </a:p>
          <a:p>
            <a:r>
              <a:rPr lang="ca-ES" noProof="0" dirty="0"/>
              <a:t>Termini: Les revisions periòdiques es fan en un menor termini, ja que el grup i les dinàmiques de treball ja estaran creades i serà més fàcil reactivar-les que crear-les de nou</a:t>
            </a:r>
            <a:endParaRPr lang="ca-ES" sz="1200" noProof="0" dirty="0">
              <a:solidFill>
                <a:srgbClr val="7F7F7F"/>
              </a:solidFill>
            </a:endParaRPr>
          </a:p>
          <a:p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730274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noProof="0" dirty="0"/>
              <a:t>Comentaris: </a:t>
            </a:r>
            <a:r>
              <a:rPr lang="ca-ES" sz="1200" b="0" i="0" kern="1200" dirty="0">
                <a:solidFill>
                  <a:srgbClr val="7F7F7F"/>
                </a:solidFill>
                <a:effectLst/>
                <a:latin typeface="+mn-lt"/>
                <a:ea typeface="+mn-ea"/>
                <a:cs typeface="+mn-cs"/>
              </a:rPr>
              <a:t>Aquesta mesura es pot revisar per incloure com a prioritàries les dades definides a les mesures 2.2 i 2.3 (comunicacions entre infraestructura i vehicles connectats), 4.2 i 4.3 (oferta de transports), 5.1 (documentació electrònica) i 5.2 (plataforma d’operacions logístiques).</a:t>
            </a:r>
          </a:p>
          <a:p>
            <a:r>
              <a:rPr lang="ca-ES" noProof="0" dirty="0"/>
              <a:t>Cost: </a:t>
            </a:r>
          </a:p>
          <a:p>
            <a:r>
              <a:rPr lang="ca-ES" noProof="0" dirty="0"/>
              <a:t>Termini: Les revisions periòdiques es fan en un menor termini, ja que el grup i les dinàmiques de treball ja estaran creades i serà més fàcil reactivar-les que crear-les de nou</a:t>
            </a:r>
            <a:endParaRPr lang="ca-ES" sz="1200" noProof="0" dirty="0">
              <a:solidFill>
                <a:srgbClr val="7F7F7F"/>
              </a:solidFill>
            </a:endParaRPr>
          </a:p>
          <a:p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523841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noProof="0" dirty="0"/>
              <a:t>Comentaris: </a:t>
            </a:r>
            <a:r>
              <a:rPr lang="ca-ES" sz="1200" b="0" i="0" kern="1200" dirty="0">
                <a:solidFill>
                  <a:srgbClr val="7F7F7F"/>
                </a:solidFill>
                <a:effectLst/>
                <a:latin typeface="+mn-lt"/>
                <a:ea typeface="+mn-ea"/>
                <a:cs typeface="+mn-cs"/>
              </a:rPr>
              <a:t>Aquesta mesura es pot revisar per incloure com a prioritàries les dades definides a les mesures 2.2 i 2.3 (comunicacions entre infraestructura i vehicles connectats), 4.2 i 4.3 (oferta de transports), 5.1 (documentació electrònica) i 5.2 (plataforma d’operacions logístiques).</a:t>
            </a:r>
          </a:p>
          <a:p>
            <a:r>
              <a:rPr lang="ca-ES" noProof="0" dirty="0"/>
              <a:t>Cost: </a:t>
            </a:r>
          </a:p>
          <a:p>
            <a:r>
              <a:rPr lang="ca-ES" noProof="0" dirty="0"/>
              <a:t>Termini: Les revisions periòdiques es fan en un menor termini, ja que el grup i les dinàmiques de treball ja estaran creades i serà més fàcil reactivar-les que crear-les de nou</a:t>
            </a:r>
            <a:endParaRPr lang="ca-ES" sz="1200" noProof="0" dirty="0">
              <a:solidFill>
                <a:srgbClr val="7F7F7F"/>
              </a:solidFill>
            </a:endParaRPr>
          </a:p>
          <a:p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499532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noProof="0" dirty="0"/>
              <a:t>Comentaris: </a:t>
            </a:r>
            <a:r>
              <a:rPr lang="ca-ES" sz="1200" b="0" i="0" kern="1200" dirty="0">
                <a:solidFill>
                  <a:srgbClr val="7F7F7F"/>
                </a:solidFill>
                <a:effectLst/>
                <a:latin typeface="+mn-lt"/>
                <a:ea typeface="+mn-ea"/>
                <a:cs typeface="+mn-cs"/>
              </a:rPr>
              <a:t>Aquesta mesura es pot revisar per incloure com a prioritàries les dades definides a les mesures 2.2 i 2.3 (comunicacions entre infraestructura i vehicles connectats), 4.2 i 4.3 (oferta de transports), 5.1 (documentació electrònica) i 5.2 (plataforma d’operacions logístiques).</a:t>
            </a:r>
          </a:p>
          <a:p>
            <a:r>
              <a:rPr lang="ca-ES" noProof="0" dirty="0"/>
              <a:t>Cost: </a:t>
            </a:r>
          </a:p>
          <a:p>
            <a:r>
              <a:rPr lang="ca-ES" noProof="0" dirty="0"/>
              <a:t>Termini: Les revisions periòdiques es fan en un menor termini, ja que el grup i les dinàmiques de treball ja estaran creades i serà més fàcil reactivar-les que crear-les de nou</a:t>
            </a:r>
            <a:endParaRPr lang="ca-ES" sz="1200" noProof="0" dirty="0">
              <a:solidFill>
                <a:srgbClr val="7F7F7F"/>
              </a:solidFill>
            </a:endParaRPr>
          </a:p>
          <a:p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210338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AC43D-5736-4B2E-A57D-CB2ACDDCBAAB}" type="slidenum">
              <a:rPr lang="ca-ES" smtClean="0"/>
              <a:t>31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058890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noProof="0" dirty="0"/>
              <a:t>Comentaris: </a:t>
            </a:r>
            <a:r>
              <a:rPr lang="ca-ES" sz="1200" b="0" i="0" kern="1200" dirty="0">
                <a:solidFill>
                  <a:srgbClr val="7F7F7F"/>
                </a:solidFill>
                <a:effectLst/>
                <a:latin typeface="+mn-lt"/>
                <a:ea typeface="+mn-ea"/>
                <a:cs typeface="+mn-cs"/>
              </a:rPr>
              <a:t>Aquesta mesura es pot revisar per incloure com a prioritàries les dades definides a les mesures 2.2 i 2.3 (comunicacions entre infraestructura i vehicles connectats), 4.2 i 4.3 (oferta de transports), 5.1 (documentació electrònica) i 5.2 (plataforma d’operacions logístiques).</a:t>
            </a:r>
          </a:p>
          <a:p>
            <a:r>
              <a:rPr lang="ca-ES" noProof="0" dirty="0"/>
              <a:t>Cost: </a:t>
            </a:r>
          </a:p>
          <a:p>
            <a:r>
              <a:rPr lang="ca-ES" noProof="0" dirty="0"/>
              <a:t>Termini: Les revisions periòdiques es fan en un menor termini, ja que el grup i les dinàmiques de treball ja estaran creades i serà més fàcil reactivar-les que crear-les de nou</a:t>
            </a:r>
            <a:endParaRPr lang="ca-ES" sz="1200" noProof="0" dirty="0">
              <a:solidFill>
                <a:srgbClr val="7F7F7F"/>
              </a:solidFill>
            </a:endParaRPr>
          </a:p>
          <a:p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74598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1.1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 b="1">
                <a:solidFill>
                  <a:srgbClr val="7F7F7F"/>
                </a:solidFill>
              </a:rPr>
              <a:t>Consensuar i establir els estàndards (formats, estructura, nomenclatura) </a:t>
            </a:r>
            <a:r>
              <a:rPr lang="ca-ES" sz="1200">
                <a:solidFill>
                  <a:srgbClr val="7F7F7F"/>
                </a:solidFill>
              </a:rPr>
              <a:t>que han de seguir les dades de mobilitat per garantir la seva lectura i interoperabilitat entre diferents bases de dades. Aquesta estandardització es planteja </a:t>
            </a:r>
            <a:r>
              <a:rPr lang="ca-ES" sz="1200" b="1">
                <a:solidFill>
                  <a:srgbClr val="7F7F7F"/>
                </a:solidFill>
              </a:rPr>
              <a:t>de forma progressiva</a:t>
            </a:r>
            <a:r>
              <a:rPr lang="ca-ES" sz="1200">
                <a:solidFill>
                  <a:srgbClr val="7F7F7F"/>
                </a:solidFill>
              </a:rPr>
              <a:t>, prioritzant aquelles dades més útils i significatives per als agents de la mobilitat.</a:t>
            </a:r>
          </a:p>
          <a:p>
            <a:endParaRPr lang="ca-ES" sz="1200">
              <a:solidFill>
                <a:srgbClr val="7F7F7F"/>
              </a:solidFill>
            </a:endParaRPr>
          </a:p>
          <a:p>
            <a:r>
              <a:rPr lang="ca-ES" sz="1200">
                <a:solidFill>
                  <a:srgbClr val="7F7F7F"/>
                </a:solidFill>
              </a:rPr>
              <a:t>1.2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>
                <a:solidFill>
                  <a:srgbClr val="7F7F7F"/>
                </a:solidFill>
              </a:rPr>
              <a:t>Crear una </a:t>
            </a:r>
            <a:r>
              <a:rPr lang="ca-ES" sz="1200" b="1">
                <a:solidFill>
                  <a:srgbClr val="7F7F7F"/>
                </a:solidFill>
              </a:rPr>
              <a:t>plataforma </a:t>
            </a:r>
            <a:r>
              <a:rPr lang="ca-ES" sz="1200">
                <a:solidFill>
                  <a:srgbClr val="7F7F7F"/>
                </a:solidFill>
              </a:rPr>
              <a:t>que serveixi </a:t>
            </a:r>
            <a:r>
              <a:rPr lang="ca-ES" sz="1200" b="1">
                <a:solidFill>
                  <a:srgbClr val="7F7F7F"/>
                </a:solidFill>
              </a:rPr>
              <a:t>d’accés per a la consulta integral </a:t>
            </a:r>
            <a:r>
              <a:rPr lang="ca-ES" sz="1200">
                <a:solidFill>
                  <a:srgbClr val="7F7F7F"/>
                </a:solidFill>
              </a:rPr>
              <a:t>de les </a:t>
            </a:r>
            <a:r>
              <a:rPr lang="ca-ES" sz="1200" b="1">
                <a:solidFill>
                  <a:srgbClr val="7F7F7F"/>
                </a:solidFill>
              </a:rPr>
              <a:t>dades de mobilitat </a:t>
            </a:r>
            <a:r>
              <a:rPr lang="ca-ES" sz="1200">
                <a:solidFill>
                  <a:srgbClr val="7F7F7F"/>
                </a:solidFill>
              </a:rPr>
              <a:t>de Catalunya, referenciant-les a les bases de dades dels proveïdors d’informació. Es requerirà establir </a:t>
            </a:r>
            <a:r>
              <a:rPr lang="ca-ES" sz="1200" b="1">
                <a:solidFill>
                  <a:srgbClr val="7F7F7F"/>
                </a:solidFill>
              </a:rPr>
              <a:t>vincles de col·laboració </a:t>
            </a:r>
            <a:r>
              <a:rPr lang="ca-ES" sz="1200">
                <a:solidFill>
                  <a:srgbClr val="7F7F7F"/>
                </a:solidFill>
              </a:rPr>
              <a:t>amb els agents generadors de dades privats per a què accedeixin a compartir i integrar la seva informació en la plataforma. Es promourà </a:t>
            </a:r>
            <a:r>
              <a:rPr lang="ca-ES" sz="1200" b="1">
                <a:solidFill>
                  <a:srgbClr val="7F7F7F"/>
                </a:solidFill>
              </a:rPr>
              <a:t>obrir certes dades</a:t>
            </a:r>
            <a:r>
              <a:rPr lang="ca-ES" sz="1200">
                <a:solidFill>
                  <a:srgbClr val="7F7F7F"/>
                </a:solidFill>
              </a:rPr>
              <a:t> de la plataforma al públic, per la seva consulta i possibilitar la seva explotació per generar nous serveis innovadors amb elles. Aquesta obertura es valorarà en funció de la sensibilitat de la informació, a fi de no comprometre la seguretat dels sistemes de mobilitat, dels seus usuaris o dels models de negoci dels operadors de transport o logístics.</a:t>
            </a:r>
          </a:p>
          <a:p>
            <a:endParaRPr lang="ca-ES" sz="1200">
              <a:solidFill>
                <a:srgbClr val="7F7F7F"/>
              </a:solidFill>
            </a:endParaRPr>
          </a:p>
          <a:p>
            <a:r>
              <a:rPr lang="ca-ES" sz="1200">
                <a:solidFill>
                  <a:srgbClr val="7F7F7F"/>
                </a:solidFill>
              </a:rPr>
              <a:t>1.3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>
                <a:solidFill>
                  <a:srgbClr val="7F7F7F"/>
                </a:solidFill>
              </a:rPr>
              <a:t>Analitzar els </a:t>
            </a:r>
            <a:r>
              <a:rPr lang="ca-ES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t>requeriments de subministrament d’informació </a:t>
            </a:r>
            <a:r>
              <a:rPr lang="ca-ES" sz="1200">
                <a:solidFill>
                  <a:srgbClr val="7F7F7F"/>
                </a:solidFill>
              </a:rPr>
              <a:t>de les dades, i adoptar un </a:t>
            </a:r>
            <a:r>
              <a:rPr lang="ca-ES" sz="1200" b="1">
                <a:solidFill>
                  <a:srgbClr val="7F7F7F"/>
                </a:solidFill>
              </a:rPr>
              <a:t>protocol de compartició que s’adapti a les necessitats detectades </a:t>
            </a:r>
            <a:r>
              <a:rPr lang="ca-ES" sz="1200">
                <a:solidFill>
                  <a:srgbClr val="7F7F7F"/>
                </a:solidFill>
              </a:rPr>
              <a:t>(format, estructura, nomenclatura, periodicitat, privacitat o seguretat). Es preveu que aquest protocol s’implementi </a:t>
            </a:r>
            <a:r>
              <a:rPr lang="ca-ES" sz="1200" b="1">
                <a:solidFill>
                  <a:srgbClr val="7F7F7F"/>
                </a:solidFill>
              </a:rPr>
              <a:t>per tots els processos de contractació pública </a:t>
            </a:r>
            <a:r>
              <a:rPr lang="ca-ES" sz="1200">
                <a:solidFill>
                  <a:srgbClr val="7F7F7F"/>
                </a:solidFill>
              </a:rPr>
              <a:t>(agents </a:t>
            </a:r>
            <a:r>
              <a:rPr lang="ca-E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privats) i per a la compartició (voluntària) d’altres dades (d’agents públics, privats i usuaris particulars). </a:t>
            </a:r>
          </a:p>
          <a:p>
            <a:endParaRPr lang="ca-ES" sz="1200">
              <a:solidFill>
                <a:srgbClr val="7F7F7F"/>
              </a:solidFill>
            </a:endParaRPr>
          </a:p>
          <a:p>
            <a:r>
              <a:rPr lang="ca-ES" sz="1200">
                <a:solidFill>
                  <a:srgbClr val="7F7F7F"/>
                </a:solidFill>
              </a:rPr>
              <a:t>1.4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>
                <a:solidFill>
                  <a:srgbClr val="7F7F7F"/>
                </a:solidFill>
              </a:rPr>
              <a:t>Desenvolupar un </a:t>
            </a:r>
            <a:r>
              <a:rPr lang="ca-ES" sz="1200" b="1">
                <a:solidFill>
                  <a:srgbClr val="7F7F7F"/>
                </a:solidFill>
              </a:rPr>
              <a:t>pla de seguretat amb l’objectiu de garantir la seguretat i inviolabilitat </a:t>
            </a:r>
            <a:r>
              <a:rPr lang="ca-ES" sz="1200">
                <a:solidFill>
                  <a:srgbClr val="7F7F7F"/>
                </a:solidFill>
              </a:rPr>
              <a:t>de les dades de mobilitat que puguin ser crítiques en la presa de decisions, davant un escenari de creixent generació i intercanvi d’informació per mitjans digitals que la poden fer més vulnerable. Aquesta tasca requereix la </a:t>
            </a:r>
            <a:r>
              <a:rPr lang="ca-ES" sz="1200" b="1">
                <a:solidFill>
                  <a:srgbClr val="7F7F7F"/>
                </a:solidFill>
              </a:rPr>
              <a:t>col·laboració entre agents públics i privats</a:t>
            </a:r>
            <a:r>
              <a:rPr lang="ca-ES" sz="1200">
                <a:solidFill>
                  <a:srgbClr val="7F7F7F"/>
                </a:solidFill>
              </a:rPr>
              <a:t>, en compartir-ne l’interès en la seguretat de les dades.</a:t>
            </a:r>
          </a:p>
          <a:p>
            <a:endParaRPr lang="ca-ES" sz="1200">
              <a:solidFill>
                <a:srgbClr val="7F7F7F"/>
              </a:solidFill>
            </a:endParaRPr>
          </a:p>
          <a:p>
            <a:pPr marL="0" lvl="0" indent="0" algn="just" defTabSz="685800">
              <a:spcAft>
                <a:spcPts val="200"/>
              </a:spcAft>
              <a:buFont typeface="Arial" panose="020B0604020202020204" pitchFamily="34" charset="0"/>
              <a:buNone/>
              <a:defRPr/>
            </a:pPr>
            <a:endParaRPr lang="ca-ES" sz="12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AC43D-5736-4B2E-A57D-CB2ACDDCBAAB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123947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noProof="0" dirty="0"/>
              <a:t>Comentaris: </a:t>
            </a:r>
            <a:r>
              <a:rPr lang="ca-ES" sz="1200" b="0" i="0" kern="1200" dirty="0">
                <a:solidFill>
                  <a:srgbClr val="7F7F7F"/>
                </a:solidFill>
                <a:effectLst/>
                <a:latin typeface="+mn-lt"/>
                <a:ea typeface="+mn-ea"/>
                <a:cs typeface="+mn-cs"/>
              </a:rPr>
              <a:t>Aquesta mesura es pot revisar per incloure com a prioritàries les dades definides a les mesures 2.2 i 2.3 (comunicacions entre infraestructura i vehicles connectats), 4.2 i 4.3 (oferta de transports), 5.1 (documentació electrònica) i 5.2 (plataforma d’operacions logístiques).</a:t>
            </a:r>
          </a:p>
          <a:p>
            <a:r>
              <a:rPr lang="ca-ES" noProof="0" dirty="0"/>
              <a:t>Cost: </a:t>
            </a:r>
          </a:p>
          <a:p>
            <a:r>
              <a:rPr lang="ca-ES" noProof="0" dirty="0"/>
              <a:t>Termini: Les revisions periòdiques es fan en un menor termini, ja que el grup i les dinàmiques de treball ja estaran creades i serà més fàcil reactivar-les que crear-les de nou</a:t>
            </a:r>
            <a:endParaRPr lang="ca-ES" sz="1200" noProof="0" dirty="0">
              <a:solidFill>
                <a:srgbClr val="7F7F7F"/>
              </a:solidFill>
            </a:endParaRPr>
          </a:p>
          <a:p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691192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noProof="0" dirty="0"/>
              <a:t>Comentaris: </a:t>
            </a:r>
            <a:r>
              <a:rPr lang="ca-ES" sz="1200" b="0" i="0" kern="1200" dirty="0">
                <a:solidFill>
                  <a:srgbClr val="7F7F7F"/>
                </a:solidFill>
                <a:effectLst/>
                <a:latin typeface="+mn-lt"/>
                <a:ea typeface="+mn-ea"/>
                <a:cs typeface="+mn-cs"/>
              </a:rPr>
              <a:t>Aquesta mesura es pot revisar per incloure com a prioritàries les dades definides a les mesures 2.2 i 2.3 (comunicacions entre infraestructura i vehicles connectats), 4.2 i 4.3 (oferta de transports), 5.1 (documentació electrònica) i 5.2 (plataforma d’operacions logístiques).</a:t>
            </a:r>
          </a:p>
          <a:p>
            <a:r>
              <a:rPr lang="ca-ES" noProof="0" dirty="0"/>
              <a:t>Cost: </a:t>
            </a:r>
          </a:p>
          <a:p>
            <a:r>
              <a:rPr lang="ca-ES" noProof="0" dirty="0"/>
              <a:t>Termini: Les revisions periòdiques es fan en un menor termini, ja que el grup i les dinàmiques de treball ja estaran creades i serà més fàcil reactivar-les que crear-les de nou</a:t>
            </a:r>
            <a:endParaRPr lang="ca-ES" sz="1200" noProof="0" dirty="0">
              <a:solidFill>
                <a:srgbClr val="7F7F7F"/>
              </a:solidFill>
            </a:endParaRPr>
          </a:p>
          <a:p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88028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AC43D-5736-4B2E-A57D-CB2ACDDCBAAB}" type="slidenum">
              <a:rPr lang="ca-ES" smtClean="0"/>
              <a:t>35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043622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noProof="0" dirty="0"/>
              <a:t>Comentaris: </a:t>
            </a:r>
            <a:r>
              <a:rPr lang="ca-ES" sz="1200" b="0" i="0" kern="1200" dirty="0">
                <a:solidFill>
                  <a:srgbClr val="7F7F7F"/>
                </a:solidFill>
                <a:effectLst/>
                <a:latin typeface="+mn-lt"/>
                <a:ea typeface="+mn-ea"/>
                <a:cs typeface="+mn-cs"/>
              </a:rPr>
              <a:t>Aquesta mesura es pot revisar per incloure com a prioritàries les dades definides a les mesures 2.2 i 2.3 (comunicacions entre infraestructura i vehicles connectats), 4.2 i 4.3 (oferta de transports), 5.1 (documentació electrònica) i 5.2 (plataforma d’operacions logístiques).</a:t>
            </a:r>
          </a:p>
          <a:p>
            <a:r>
              <a:rPr lang="ca-ES" noProof="0" dirty="0"/>
              <a:t>Cost: </a:t>
            </a:r>
          </a:p>
          <a:p>
            <a:r>
              <a:rPr lang="ca-ES" noProof="0" dirty="0"/>
              <a:t>Termini: Les revisions periòdiques es fan en un menor termini, ja que el grup i les dinàmiques de treball ja estaran creades i serà més fàcil reactivar-les que crear-les de nou</a:t>
            </a:r>
            <a:endParaRPr lang="ca-ES" sz="1200" noProof="0" dirty="0">
              <a:solidFill>
                <a:srgbClr val="7F7F7F"/>
              </a:solidFill>
            </a:endParaRPr>
          </a:p>
          <a:p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84414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noProof="0" dirty="0"/>
              <a:t>Comentaris: </a:t>
            </a:r>
            <a:r>
              <a:rPr lang="ca-ES" sz="1200" b="0" i="0" kern="1200" dirty="0">
                <a:solidFill>
                  <a:srgbClr val="7F7F7F"/>
                </a:solidFill>
                <a:effectLst/>
                <a:latin typeface="+mn-lt"/>
                <a:ea typeface="+mn-ea"/>
                <a:cs typeface="+mn-cs"/>
              </a:rPr>
              <a:t>Aquesta mesura es pot revisar per incloure com a prioritàries les dades definides a les mesures 2.2 i 2.3 (comunicacions entre infraestructura i vehicles connectats), 4.2 i 4.3 (oferta de transports), 5.1 (documentació electrònica) i 5.2 (plataforma d’operacions logístiques).</a:t>
            </a:r>
          </a:p>
          <a:p>
            <a:r>
              <a:rPr lang="ca-ES" noProof="0" dirty="0"/>
              <a:t>Cost: </a:t>
            </a:r>
          </a:p>
          <a:p>
            <a:r>
              <a:rPr lang="ca-ES" noProof="0" dirty="0"/>
              <a:t>Termini: Les revisions periòdiques es fan en un menor termini, ja que el grup i les dinàmiques de treball ja estaran creades i serà més fàcil reactivar-les que crear-les de nou</a:t>
            </a:r>
            <a:endParaRPr lang="ca-ES" sz="1200" noProof="0" dirty="0">
              <a:solidFill>
                <a:srgbClr val="7F7F7F"/>
              </a:solidFill>
            </a:endParaRPr>
          </a:p>
          <a:p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42589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1.1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 b="1">
                <a:solidFill>
                  <a:srgbClr val="7F7F7F"/>
                </a:solidFill>
              </a:rPr>
              <a:t>Consensuar i establir els estàndards (formats, estructura, nomenclatura) </a:t>
            </a:r>
            <a:r>
              <a:rPr lang="ca-ES" sz="1200">
                <a:solidFill>
                  <a:srgbClr val="7F7F7F"/>
                </a:solidFill>
              </a:rPr>
              <a:t>que han de seguir les dades de mobilitat per garantir la seva lectura i interoperabilitat entre diferents bases de dades. Aquesta estandardització es planteja </a:t>
            </a:r>
            <a:r>
              <a:rPr lang="ca-ES" sz="1200" b="1">
                <a:solidFill>
                  <a:srgbClr val="7F7F7F"/>
                </a:solidFill>
              </a:rPr>
              <a:t>de forma progressiva</a:t>
            </a:r>
            <a:r>
              <a:rPr lang="ca-ES" sz="1200">
                <a:solidFill>
                  <a:srgbClr val="7F7F7F"/>
                </a:solidFill>
              </a:rPr>
              <a:t>, prioritzant aquelles dades més útils i significatives per als agents de la mobilitat.</a:t>
            </a:r>
          </a:p>
          <a:p>
            <a:endParaRPr lang="ca-ES" sz="1200">
              <a:solidFill>
                <a:srgbClr val="7F7F7F"/>
              </a:solidFill>
            </a:endParaRPr>
          </a:p>
          <a:p>
            <a:r>
              <a:rPr lang="ca-ES" sz="1200">
                <a:solidFill>
                  <a:srgbClr val="7F7F7F"/>
                </a:solidFill>
              </a:rPr>
              <a:t>1.2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>
                <a:solidFill>
                  <a:srgbClr val="7F7F7F"/>
                </a:solidFill>
              </a:rPr>
              <a:t>Crear una </a:t>
            </a:r>
            <a:r>
              <a:rPr lang="ca-ES" sz="1200" b="1">
                <a:solidFill>
                  <a:srgbClr val="7F7F7F"/>
                </a:solidFill>
              </a:rPr>
              <a:t>plataforma </a:t>
            </a:r>
            <a:r>
              <a:rPr lang="ca-ES" sz="1200">
                <a:solidFill>
                  <a:srgbClr val="7F7F7F"/>
                </a:solidFill>
              </a:rPr>
              <a:t>que serveixi </a:t>
            </a:r>
            <a:r>
              <a:rPr lang="ca-ES" sz="1200" b="1">
                <a:solidFill>
                  <a:srgbClr val="7F7F7F"/>
                </a:solidFill>
              </a:rPr>
              <a:t>d’accés per a la consulta integral </a:t>
            </a:r>
            <a:r>
              <a:rPr lang="ca-ES" sz="1200">
                <a:solidFill>
                  <a:srgbClr val="7F7F7F"/>
                </a:solidFill>
              </a:rPr>
              <a:t>de les </a:t>
            </a:r>
            <a:r>
              <a:rPr lang="ca-ES" sz="1200" b="1">
                <a:solidFill>
                  <a:srgbClr val="7F7F7F"/>
                </a:solidFill>
              </a:rPr>
              <a:t>dades de mobilitat </a:t>
            </a:r>
            <a:r>
              <a:rPr lang="ca-ES" sz="1200">
                <a:solidFill>
                  <a:srgbClr val="7F7F7F"/>
                </a:solidFill>
              </a:rPr>
              <a:t>de Catalunya, referenciant-les a les bases de dades dels proveïdors d’informació. Es requerirà establir </a:t>
            </a:r>
            <a:r>
              <a:rPr lang="ca-ES" sz="1200" b="1">
                <a:solidFill>
                  <a:srgbClr val="7F7F7F"/>
                </a:solidFill>
              </a:rPr>
              <a:t>vincles de col·laboració </a:t>
            </a:r>
            <a:r>
              <a:rPr lang="ca-ES" sz="1200">
                <a:solidFill>
                  <a:srgbClr val="7F7F7F"/>
                </a:solidFill>
              </a:rPr>
              <a:t>amb els agents generadors de dades privats per a què accedeixin a compartir i integrar la seva informació en la plataforma. Es promourà </a:t>
            </a:r>
            <a:r>
              <a:rPr lang="ca-ES" sz="1200" b="1">
                <a:solidFill>
                  <a:srgbClr val="7F7F7F"/>
                </a:solidFill>
              </a:rPr>
              <a:t>obrir certes dades</a:t>
            </a:r>
            <a:r>
              <a:rPr lang="ca-ES" sz="1200">
                <a:solidFill>
                  <a:srgbClr val="7F7F7F"/>
                </a:solidFill>
              </a:rPr>
              <a:t> de la plataforma al públic, per la seva consulta i possibilitar la seva explotació per generar nous serveis innovadors amb elles. Aquesta obertura es valorarà en funció de la sensibilitat de la informació, a fi de no comprometre la seguretat dels sistemes de mobilitat, dels seus usuaris o dels models de negoci dels operadors de transport o logístics.</a:t>
            </a:r>
          </a:p>
          <a:p>
            <a:endParaRPr lang="ca-ES" sz="1200">
              <a:solidFill>
                <a:srgbClr val="7F7F7F"/>
              </a:solidFill>
            </a:endParaRPr>
          </a:p>
          <a:p>
            <a:r>
              <a:rPr lang="ca-ES" sz="1200">
                <a:solidFill>
                  <a:srgbClr val="7F7F7F"/>
                </a:solidFill>
              </a:rPr>
              <a:t>1.3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>
                <a:solidFill>
                  <a:srgbClr val="7F7F7F"/>
                </a:solidFill>
              </a:rPr>
              <a:t>Analitzar els </a:t>
            </a:r>
            <a:r>
              <a:rPr lang="ca-ES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t>requeriments de subministrament d’informació </a:t>
            </a:r>
            <a:r>
              <a:rPr lang="ca-ES" sz="1200">
                <a:solidFill>
                  <a:srgbClr val="7F7F7F"/>
                </a:solidFill>
              </a:rPr>
              <a:t>de les dades, i adoptar un </a:t>
            </a:r>
            <a:r>
              <a:rPr lang="ca-ES" sz="1200" b="1">
                <a:solidFill>
                  <a:srgbClr val="7F7F7F"/>
                </a:solidFill>
              </a:rPr>
              <a:t>protocol de compartició que s’adapti a les necessitats detectades </a:t>
            </a:r>
            <a:r>
              <a:rPr lang="ca-ES" sz="1200">
                <a:solidFill>
                  <a:srgbClr val="7F7F7F"/>
                </a:solidFill>
              </a:rPr>
              <a:t>(format, estructura, nomenclatura, periodicitat, privacitat o seguretat). Es preveu que aquest protocol s’implementi </a:t>
            </a:r>
            <a:r>
              <a:rPr lang="ca-ES" sz="1200" b="1">
                <a:solidFill>
                  <a:srgbClr val="7F7F7F"/>
                </a:solidFill>
              </a:rPr>
              <a:t>per tots els processos de contractació pública </a:t>
            </a:r>
            <a:r>
              <a:rPr lang="ca-ES" sz="1200">
                <a:solidFill>
                  <a:srgbClr val="7F7F7F"/>
                </a:solidFill>
              </a:rPr>
              <a:t>(agents </a:t>
            </a:r>
            <a:r>
              <a:rPr lang="ca-E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privats) i per a la compartició (voluntària) d’altres dades (d’agents públics, privats i usuaris particulars). </a:t>
            </a:r>
          </a:p>
          <a:p>
            <a:endParaRPr lang="ca-ES" sz="1200">
              <a:solidFill>
                <a:srgbClr val="7F7F7F"/>
              </a:solidFill>
            </a:endParaRPr>
          </a:p>
          <a:p>
            <a:r>
              <a:rPr lang="ca-ES" sz="1200">
                <a:solidFill>
                  <a:srgbClr val="7F7F7F"/>
                </a:solidFill>
              </a:rPr>
              <a:t>1.4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>
                <a:solidFill>
                  <a:srgbClr val="7F7F7F"/>
                </a:solidFill>
              </a:rPr>
              <a:t>Desenvolupar un </a:t>
            </a:r>
            <a:r>
              <a:rPr lang="ca-ES" sz="1200" b="1">
                <a:solidFill>
                  <a:srgbClr val="7F7F7F"/>
                </a:solidFill>
              </a:rPr>
              <a:t>pla de seguretat amb l’objectiu de garantir la seguretat i inviolabilitat </a:t>
            </a:r>
            <a:r>
              <a:rPr lang="ca-ES" sz="1200">
                <a:solidFill>
                  <a:srgbClr val="7F7F7F"/>
                </a:solidFill>
              </a:rPr>
              <a:t>de les dades de mobilitat que puguin ser crítiques en la presa de decisions, davant un escenari de creixent generació i intercanvi d’informació per mitjans digitals que la poden fer més vulnerable. Aquesta tasca requereix la </a:t>
            </a:r>
            <a:r>
              <a:rPr lang="ca-ES" sz="1200" b="1">
                <a:solidFill>
                  <a:srgbClr val="7F7F7F"/>
                </a:solidFill>
              </a:rPr>
              <a:t>col·laboració entre agents públics i privats</a:t>
            </a:r>
            <a:r>
              <a:rPr lang="ca-ES" sz="1200">
                <a:solidFill>
                  <a:srgbClr val="7F7F7F"/>
                </a:solidFill>
              </a:rPr>
              <a:t>, en compartir-ne l’interès en la seguretat de les dades.</a:t>
            </a:r>
          </a:p>
          <a:p>
            <a:endParaRPr lang="ca-ES" sz="1200">
              <a:solidFill>
                <a:srgbClr val="7F7F7F"/>
              </a:solidFill>
            </a:endParaRPr>
          </a:p>
          <a:p>
            <a:pPr marL="0" lvl="0" indent="0" algn="just" defTabSz="685800">
              <a:spcAft>
                <a:spcPts val="200"/>
              </a:spcAft>
              <a:buFont typeface="Arial" panose="020B0604020202020204" pitchFamily="34" charset="0"/>
              <a:buNone/>
              <a:defRPr/>
            </a:pPr>
            <a:endParaRPr lang="ca-ES" sz="12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AC43D-5736-4B2E-A57D-CB2ACDDCBAAB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37831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1.1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 b="1" dirty="0">
                <a:solidFill>
                  <a:srgbClr val="7F7F7F"/>
                </a:solidFill>
              </a:rPr>
              <a:t>Consensuar i establir els estàndards (formats, estructura, nomenclatura) </a:t>
            </a:r>
            <a:r>
              <a:rPr lang="ca-ES" sz="1200" dirty="0">
                <a:solidFill>
                  <a:srgbClr val="7F7F7F"/>
                </a:solidFill>
              </a:rPr>
              <a:t>que han de seguir les dades de mobilitat per garantir la seva lectura i interoperabilitat entre diferents bases de dades. Aquesta estandardització es planteja </a:t>
            </a:r>
            <a:r>
              <a:rPr lang="ca-ES" sz="1200" b="1" dirty="0">
                <a:solidFill>
                  <a:srgbClr val="7F7F7F"/>
                </a:solidFill>
              </a:rPr>
              <a:t>de forma progressiva</a:t>
            </a:r>
            <a:r>
              <a:rPr lang="ca-ES" sz="1200" dirty="0">
                <a:solidFill>
                  <a:srgbClr val="7F7F7F"/>
                </a:solidFill>
              </a:rPr>
              <a:t>, prioritzant aquelles dades més útils i significatives per als agents de la mobilitat.</a:t>
            </a:r>
          </a:p>
          <a:p>
            <a:endParaRPr lang="ca-ES" sz="1200" dirty="0">
              <a:solidFill>
                <a:srgbClr val="7F7F7F"/>
              </a:solidFill>
            </a:endParaRPr>
          </a:p>
          <a:p>
            <a:r>
              <a:rPr lang="ca-ES" sz="1200" dirty="0">
                <a:solidFill>
                  <a:srgbClr val="7F7F7F"/>
                </a:solidFill>
              </a:rPr>
              <a:t>1.2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 dirty="0">
                <a:solidFill>
                  <a:srgbClr val="7F7F7F"/>
                </a:solidFill>
              </a:rPr>
              <a:t>Crear una </a:t>
            </a:r>
            <a:r>
              <a:rPr lang="ca-ES" sz="1200" b="1" dirty="0">
                <a:solidFill>
                  <a:srgbClr val="7F7F7F"/>
                </a:solidFill>
              </a:rPr>
              <a:t>plataforma </a:t>
            </a:r>
            <a:r>
              <a:rPr lang="ca-ES" sz="1200" dirty="0">
                <a:solidFill>
                  <a:srgbClr val="7F7F7F"/>
                </a:solidFill>
              </a:rPr>
              <a:t>que serveixi </a:t>
            </a:r>
            <a:r>
              <a:rPr lang="ca-ES" sz="1200" b="1" dirty="0">
                <a:solidFill>
                  <a:srgbClr val="7F7F7F"/>
                </a:solidFill>
              </a:rPr>
              <a:t>d’accés per a la consulta integral </a:t>
            </a:r>
            <a:r>
              <a:rPr lang="ca-ES" sz="1200" dirty="0">
                <a:solidFill>
                  <a:srgbClr val="7F7F7F"/>
                </a:solidFill>
              </a:rPr>
              <a:t>de les </a:t>
            </a:r>
            <a:r>
              <a:rPr lang="ca-ES" sz="1200" b="1" dirty="0">
                <a:solidFill>
                  <a:srgbClr val="7F7F7F"/>
                </a:solidFill>
              </a:rPr>
              <a:t>dades de mobilitat </a:t>
            </a:r>
            <a:r>
              <a:rPr lang="ca-ES" sz="1200" dirty="0">
                <a:solidFill>
                  <a:srgbClr val="7F7F7F"/>
                </a:solidFill>
              </a:rPr>
              <a:t>de Catalunya, referenciant-les a les bases de dades dels proveïdors d’informació. Es requerirà establir </a:t>
            </a:r>
            <a:r>
              <a:rPr lang="ca-ES" sz="1200" b="1" dirty="0">
                <a:solidFill>
                  <a:srgbClr val="7F7F7F"/>
                </a:solidFill>
              </a:rPr>
              <a:t>vincles de col·laboració </a:t>
            </a:r>
            <a:r>
              <a:rPr lang="ca-ES" sz="1200" dirty="0">
                <a:solidFill>
                  <a:srgbClr val="7F7F7F"/>
                </a:solidFill>
              </a:rPr>
              <a:t>amb els agents generadors de dades privats per a què accedeixin a compartir i integrar la seva informació en la plataforma. Es promourà </a:t>
            </a:r>
            <a:r>
              <a:rPr lang="ca-ES" sz="1200" b="1" dirty="0">
                <a:solidFill>
                  <a:srgbClr val="7F7F7F"/>
                </a:solidFill>
              </a:rPr>
              <a:t>obrir certes dades</a:t>
            </a:r>
            <a:r>
              <a:rPr lang="ca-ES" sz="1200" dirty="0">
                <a:solidFill>
                  <a:srgbClr val="7F7F7F"/>
                </a:solidFill>
              </a:rPr>
              <a:t> de la plataforma al públic, per la seva consulta i possibilitar la seva explotació per generar nous serveis innovadors amb elles. Aquesta obertura es valorarà en funció de la sensibilitat de la informació, a fi de no comprometre la seguretat dels sistemes de mobilitat, dels seus usuaris o dels models de negoci dels operadors de transport o logístics.</a:t>
            </a:r>
          </a:p>
          <a:p>
            <a:endParaRPr lang="ca-ES" sz="1200" dirty="0">
              <a:solidFill>
                <a:srgbClr val="7F7F7F"/>
              </a:solidFill>
            </a:endParaRPr>
          </a:p>
          <a:p>
            <a:r>
              <a:rPr lang="ca-ES" sz="1200" dirty="0">
                <a:solidFill>
                  <a:srgbClr val="7F7F7F"/>
                </a:solidFill>
              </a:rPr>
              <a:t>1.3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 dirty="0">
                <a:solidFill>
                  <a:srgbClr val="7F7F7F"/>
                </a:solidFill>
              </a:rPr>
              <a:t>Analitzar els </a:t>
            </a:r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requeriments de subministrament d’informació </a:t>
            </a:r>
            <a:r>
              <a:rPr lang="ca-ES" sz="1200" dirty="0">
                <a:solidFill>
                  <a:srgbClr val="7F7F7F"/>
                </a:solidFill>
              </a:rPr>
              <a:t>de les dades, i adoptar un </a:t>
            </a:r>
            <a:r>
              <a:rPr lang="ca-ES" sz="1200" b="1" dirty="0">
                <a:solidFill>
                  <a:srgbClr val="7F7F7F"/>
                </a:solidFill>
              </a:rPr>
              <a:t>protocol de compartició que s’adapti a les necessitats detectades </a:t>
            </a:r>
            <a:r>
              <a:rPr lang="ca-ES" sz="1200" dirty="0">
                <a:solidFill>
                  <a:srgbClr val="7F7F7F"/>
                </a:solidFill>
              </a:rPr>
              <a:t>(format, estructura, nomenclatura, periodicitat, privacitat o seguretat). Es preveu que aquest protocol s’implementi </a:t>
            </a:r>
            <a:r>
              <a:rPr lang="ca-ES" sz="1200" b="1" dirty="0">
                <a:solidFill>
                  <a:srgbClr val="7F7F7F"/>
                </a:solidFill>
              </a:rPr>
              <a:t>per tots els processos de contractació pública </a:t>
            </a:r>
            <a:r>
              <a:rPr lang="ca-ES" sz="1200" dirty="0">
                <a:solidFill>
                  <a:srgbClr val="7F7F7F"/>
                </a:solidFill>
              </a:rPr>
              <a:t>(agents </a:t>
            </a:r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privats) i per a la compartició (voluntària) d’altres dades (d’agents públics, privats i usuaris particulars). </a:t>
            </a:r>
          </a:p>
          <a:p>
            <a:endParaRPr lang="ca-ES" sz="1200" dirty="0">
              <a:solidFill>
                <a:srgbClr val="7F7F7F"/>
              </a:solidFill>
            </a:endParaRPr>
          </a:p>
          <a:p>
            <a:r>
              <a:rPr lang="ca-ES" sz="1200" dirty="0">
                <a:solidFill>
                  <a:srgbClr val="7F7F7F"/>
                </a:solidFill>
              </a:rPr>
              <a:t>1.4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 dirty="0">
                <a:solidFill>
                  <a:srgbClr val="7F7F7F"/>
                </a:solidFill>
              </a:rPr>
              <a:t>Desenvolupar un </a:t>
            </a:r>
            <a:r>
              <a:rPr lang="ca-ES" sz="1200" b="1" dirty="0">
                <a:solidFill>
                  <a:srgbClr val="7F7F7F"/>
                </a:solidFill>
              </a:rPr>
              <a:t>pla de seguretat amb l’objectiu de garantir la seguretat i inviolabilitat </a:t>
            </a:r>
            <a:r>
              <a:rPr lang="ca-ES" sz="1200" dirty="0">
                <a:solidFill>
                  <a:srgbClr val="7F7F7F"/>
                </a:solidFill>
              </a:rPr>
              <a:t>de les dades de mobilitat que puguin ser crítiques en la presa de decisions, davant un escenari de creixent generació i intercanvi d’informació per mitjans digitals que la poden fer més vulnerable. Aquesta tasca requereix la </a:t>
            </a:r>
            <a:r>
              <a:rPr lang="ca-ES" sz="1200" b="1" dirty="0">
                <a:solidFill>
                  <a:srgbClr val="7F7F7F"/>
                </a:solidFill>
              </a:rPr>
              <a:t>col·laboració entre agents públics i privats</a:t>
            </a:r>
            <a:r>
              <a:rPr lang="ca-ES" sz="1200" dirty="0">
                <a:solidFill>
                  <a:srgbClr val="7F7F7F"/>
                </a:solidFill>
              </a:rPr>
              <a:t>, en compartir-ne l’interès en la seguretat de les dades.</a:t>
            </a:r>
          </a:p>
          <a:p>
            <a:endParaRPr lang="ca-ES" sz="1200" dirty="0">
              <a:solidFill>
                <a:srgbClr val="7F7F7F"/>
              </a:solidFill>
            </a:endParaRPr>
          </a:p>
          <a:p>
            <a:pPr marL="0" lvl="0" indent="0" algn="just" defTabSz="685800">
              <a:spcAft>
                <a:spcPts val="200"/>
              </a:spcAft>
              <a:buFont typeface="Arial" panose="020B0604020202020204" pitchFamily="34" charset="0"/>
              <a:buNone/>
              <a:defRPr/>
            </a:pPr>
            <a:endParaRPr lang="ca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AC43D-5736-4B2E-A57D-CB2ACDDCBAAB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90670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1.1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 b="1">
                <a:solidFill>
                  <a:srgbClr val="7F7F7F"/>
                </a:solidFill>
              </a:rPr>
              <a:t>Consensuar i establir els estàndards (formats, estructura, nomenclatura) </a:t>
            </a:r>
            <a:r>
              <a:rPr lang="ca-ES" sz="1200">
                <a:solidFill>
                  <a:srgbClr val="7F7F7F"/>
                </a:solidFill>
              </a:rPr>
              <a:t>que han de seguir les dades de mobilitat per garantir la seva lectura i interoperabilitat entre diferents bases de dades. Aquesta estandardització es planteja </a:t>
            </a:r>
            <a:r>
              <a:rPr lang="ca-ES" sz="1200" b="1">
                <a:solidFill>
                  <a:srgbClr val="7F7F7F"/>
                </a:solidFill>
              </a:rPr>
              <a:t>de forma progressiva</a:t>
            </a:r>
            <a:r>
              <a:rPr lang="ca-ES" sz="1200">
                <a:solidFill>
                  <a:srgbClr val="7F7F7F"/>
                </a:solidFill>
              </a:rPr>
              <a:t>, prioritzant aquelles dades més útils i significatives per als agents de la mobilitat.</a:t>
            </a:r>
          </a:p>
          <a:p>
            <a:endParaRPr lang="ca-ES" sz="1200">
              <a:solidFill>
                <a:srgbClr val="7F7F7F"/>
              </a:solidFill>
            </a:endParaRPr>
          </a:p>
          <a:p>
            <a:r>
              <a:rPr lang="ca-ES" sz="1200">
                <a:solidFill>
                  <a:srgbClr val="7F7F7F"/>
                </a:solidFill>
              </a:rPr>
              <a:t>1.2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>
                <a:solidFill>
                  <a:srgbClr val="7F7F7F"/>
                </a:solidFill>
              </a:rPr>
              <a:t>Crear una </a:t>
            </a:r>
            <a:r>
              <a:rPr lang="ca-ES" sz="1200" b="1">
                <a:solidFill>
                  <a:srgbClr val="7F7F7F"/>
                </a:solidFill>
              </a:rPr>
              <a:t>plataforma </a:t>
            </a:r>
            <a:r>
              <a:rPr lang="ca-ES" sz="1200">
                <a:solidFill>
                  <a:srgbClr val="7F7F7F"/>
                </a:solidFill>
              </a:rPr>
              <a:t>que serveixi </a:t>
            </a:r>
            <a:r>
              <a:rPr lang="ca-ES" sz="1200" b="1">
                <a:solidFill>
                  <a:srgbClr val="7F7F7F"/>
                </a:solidFill>
              </a:rPr>
              <a:t>d’accés per a la consulta integral </a:t>
            </a:r>
            <a:r>
              <a:rPr lang="ca-ES" sz="1200">
                <a:solidFill>
                  <a:srgbClr val="7F7F7F"/>
                </a:solidFill>
              </a:rPr>
              <a:t>de les </a:t>
            </a:r>
            <a:r>
              <a:rPr lang="ca-ES" sz="1200" b="1">
                <a:solidFill>
                  <a:srgbClr val="7F7F7F"/>
                </a:solidFill>
              </a:rPr>
              <a:t>dades de mobilitat </a:t>
            </a:r>
            <a:r>
              <a:rPr lang="ca-ES" sz="1200">
                <a:solidFill>
                  <a:srgbClr val="7F7F7F"/>
                </a:solidFill>
              </a:rPr>
              <a:t>de Catalunya, referenciant-les a les bases de dades dels proveïdors d’informació. Es requerirà establir </a:t>
            </a:r>
            <a:r>
              <a:rPr lang="ca-ES" sz="1200" b="1">
                <a:solidFill>
                  <a:srgbClr val="7F7F7F"/>
                </a:solidFill>
              </a:rPr>
              <a:t>vincles de col·laboració </a:t>
            </a:r>
            <a:r>
              <a:rPr lang="ca-ES" sz="1200">
                <a:solidFill>
                  <a:srgbClr val="7F7F7F"/>
                </a:solidFill>
              </a:rPr>
              <a:t>amb els agents generadors de dades privats per a què accedeixin a compartir i integrar la seva informació en la plataforma. Es promourà </a:t>
            </a:r>
            <a:r>
              <a:rPr lang="ca-ES" sz="1200" b="1">
                <a:solidFill>
                  <a:srgbClr val="7F7F7F"/>
                </a:solidFill>
              </a:rPr>
              <a:t>obrir certes dades</a:t>
            </a:r>
            <a:r>
              <a:rPr lang="ca-ES" sz="1200">
                <a:solidFill>
                  <a:srgbClr val="7F7F7F"/>
                </a:solidFill>
              </a:rPr>
              <a:t> de la plataforma al públic, per la seva consulta i possibilitar la seva explotació per generar nous serveis innovadors amb elles. Aquesta obertura es valorarà en funció de la sensibilitat de la informació, a fi de no comprometre la seguretat dels sistemes de mobilitat, dels seus usuaris o dels models de negoci dels operadors de transport o logístics.</a:t>
            </a:r>
          </a:p>
          <a:p>
            <a:endParaRPr lang="ca-ES" sz="1200">
              <a:solidFill>
                <a:srgbClr val="7F7F7F"/>
              </a:solidFill>
            </a:endParaRPr>
          </a:p>
          <a:p>
            <a:r>
              <a:rPr lang="ca-ES" sz="1200">
                <a:solidFill>
                  <a:srgbClr val="7F7F7F"/>
                </a:solidFill>
              </a:rPr>
              <a:t>1.3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>
                <a:solidFill>
                  <a:srgbClr val="7F7F7F"/>
                </a:solidFill>
              </a:rPr>
              <a:t>Analitzar els </a:t>
            </a:r>
            <a:r>
              <a:rPr lang="ca-ES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t>requeriments de subministrament d’informació </a:t>
            </a:r>
            <a:r>
              <a:rPr lang="ca-ES" sz="1200">
                <a:solidFill>
                  <a:srgbClr val="7F7F7F"/>
                </a:solidFill>
              </a:rPr>
              <a:t>de les dades, i adoptar un </a:t>
            </a:r>
            <a:r>
              <a:rPr lang="ca-ES" sz="1200" b="1">
                <a:solidFill>
                  <a:srgbClr val="7F7F7F"/>
                </a:solidFill>
              </a:rPr>
              <a:t>protocol de compartició que s’adapti a les necessitats detectades </a:t>
            </a:r>
            <a:r>
              <a:rPr lang="ca-ES" sz="1200">
                <a:solidFill>
                  <a:srgbClr val="7F7F7F"/>
                </a:solidFill>
              </a:rPr>
              <a:t>(format, estructura, nomenclatura, periodicitat, privacitat o seguretat). Es preveu que aquest protocol s’implementi </a:t>
            </a:r>
            <a:r>
              <a:rPr lang="ca-ES" sz="1200" b="1">
                <a:solidFill>
                  <a:srgbClr val="7F7F7F"/>
                </a:solidFill>
              </a:rPr>
              <a:t>per tots els processos de contractació pública </a:t>
            </a:r>
            <a:r>
              <a:rPr lang="ca-ES" sz="1200">
                <a:solidFill>
                  <a:srgbClr val="7F7F7F"/>
                </a:solidFill>
              </a:rPr>
              <a:t>(agents </a:t>
            </a:r>
            <a:r>
              <a:rPr lang="ca-E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privats) i per a la compartició (voluntària) d’altres dades (d’agents públics, privats i usuaris particulars). </a:t>
            </a:r>
          </a:p>
          <a:p>
            <a:endParaRPr lang="ca-ES" sz="1200">
              <a:solidFill>
                <a:srgbClr val="7F7F7F"/>
              </a:solidFill>
            </a:endParaRPr>
          </a:p>
          <a:p>
            <a:r>
              <a:rPr lang="ca-ES" sz="1200">
                <a:solidFill>
                  <a:srgbClr val="7F7F7F"/>
                </a:solidFill>
              </a:rPr>
              <a:t>1.4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>
                <a:solidFill>
                  <a:srgbClr val="7F7F7F"/>
                </a:solidFill>
              </a:rPr>
              <a:t>Desenvolupar un </a:t>
            </a:r>
            <a:r>
              <a:rPr lang="ca-ES" sz="1200" b="1">
                <a:solidFill>
                  <a:srgbClr val="7F7F7F"/>
                </a:solidFill>
              </a:rPr>
              <a:t>pla de seguretat amb l’objectiu de garantir la seguretat i inviolabilitat </a:t>
            </a:r>
            <a:r>
              <a:rPr lang="ca-ES" sz="1200">
                <a:solidFill>
                  <a:srgbClr val="7F7F7F"/>
                </a:solidFill>
              </a:rPr>
              <a:t>de les dades de mobilitat que puguin ser crítiques en la presa de decisions, davant un escenari de creixent generació i intercanvi d’informació per mitjans digitals que la poden fer més vulnerable. Aquesta tasca requereix la </a:t>
            </a:r>
            <a:r>
              <a:rPr lang="ca-ES" sz="1200" b="1">
                <a:solidFill>
                  <a:srgbClr val="7F7F7F"/>
                </a:solidFill>
              </a:rPr>
              <a:t>col·laboració entre agents públics i privats</a:t>
            </a:r>
            <a:r>
              <a:rPr lang="ca-ES" sz="1200">
                <a:solidFill>
                  <a:srgbClr val="7F7F7F"/>
                </a:solidFill>
              </a:rPr>
              <a:t>, en compartir-ne l’interès en la seguretat de les dades.</a:t>
            </a:r>
          </a:p>
          <a:p>
            <a:endParaRPr lang="ca-ES" sz="1200">
              <a:solidFill>
                <a:srgbClr val="7F7F7F"/>
              </a:solidFill>
            </a:endParaRPr>
          </a:p>
          <a:p>
            <a:pPr marL="0" lvl="0" indent="0" algn="just" defTabSz="685800">
              <a:spcAft>
                <a:spcPts val="200"/>
              </a:spcAft>
              <a:buFont typeface="Arial" panose="020B0604020202020204" pitchFamily="34" charset="0"/>
              <a:buNone/>
              <a:defRPr/>
            </a:pPr>
            <a:endParaRPr lang="ca-ES" sz="12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AC43D-5736-4B2E-A57D-CB2ACDDCBAAB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40115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1.1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 b="1" dirty="0">
                <a:solidFill>
                  <a:srgbClr val="7F7F7F"/>
                </a:solidFill>
              </a:rPr>
              <a:t>Consensuar i establir els estàndards (formats, estructura, nomenclatura) </a:t>
            </a:r>
            <a:r>
              <a:rPr lang="ca-ES" sz="1200" dirty="0">
                <a:solidFill>
                  <a:srgbClr val="7F7F7F"/>
                </a:solidFill>
              </a:rPr>
              <a:t>que han de seguir les dades de mobilitat per garantir la seva lectura i interoperabilitat entre diferents bases de dades. Aquesta estandardització es planteja </a:t>
            </a:r>
            <a:r>
              <a:rPr lang="ca-ES" sz="1200" b="1" dirty="0">
                <a:solidFill>
                  <a:srgbClr val="7F7F7F"/>
                </a:solidFill>
              </a:rPr>
              <a:t>de forma progressiva</a:t>
            </a:r>
            <a:r>
              <a:rPr lang="ca-ES" sz="1200" dirty="0">
                <a:solidFill>
                  <a:srgbClr val="7F7F7F"/>
                </a:solidFill>
              </a:rPr>
              <a:t>, prioritzant aquelles dades més útils i significatives per als agents de la mobilitat.</a:t>
            </a:r>
          </a:p>
          <a:p>
            <a:endParaRPr lang="ca-ES" sz="1200" dirty="0">
              <a:solidFill>
                <a:srgbClr val="7F7F7F"/>
              </a:solidFill>
            </a:endParaRPr>
          </a:p>
          <a:p>
            <a:r>
              <a:rPr lang="ca-ES" sz="1200" dirty="0">
                <a:solidFill>
                  <a:srgbClr val="7F7F7F"/>
                </a:solidFill>
              </a:rPr>
              <a:t>1.2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 dirty="0">
                <a:solidFill>
                  <a:srgbClr val="7F7F7F"/>
                </a:solidFill>
              </a:rPr>
              <a:t>Crear una </a:t>
            </a:r>
            <a:r>
              <a:rPr lang="ca-ES" sz="1200" b="1" dirty="0">
                <a:solidFill>
                  <a:srgbClr val="7F7F7F"/>
                </a:solidFill>
              </a:rPr>
              <a:t>plataforma </a:t>
            </a:r>
            <a:r>
              <a:rPr lang="ca-ES" sz="1200" dirty="0">
                <a:solidFill>
                  <a:srgbClr val="7F7F7F"/>
                </a:solidFill>
              </a:rPr>
              <a:t>que serveixi </a:t>
            </a:r>
            <a:r>
              <a:rPr lang="ca-ES" sz="1200" b="1" dirty="0">
                <a:solidFill>
                  <a:srgbClr val="7F7F7F"/>
                </a:solidFill>
              </a:rPr>
              <a:t>d’accés per a la consulta integral </a:t>
            </a:r>
            <a:r>
              <a:rPr lang="ca-ES" sz="1200" dirty="0">
                <a:solidFill>
                  <a:srgbClr val="7F7F7F"/>
                </a:solidFill>
              </a:rPr>
              <a:t>de les </a:t>
            </a:r>
            <a:r>
              <a:rPr lang="ca-ES" sz="1200" b="1" dirty="0">
                <a:solidFill>
                  <a:srgbClr val="7F7F7F"/>
                </a:solidFill>
              </a:rPr>
              <a:t>dades de mobilitat </a:t>
            </a:r>
            <a:r>
              <a:rPr lang="ca-ES" sz="1200" dirty="0">
                <a:solidFill>
                  <a:srgbClr val="7F7F7F"/>
                </a:solidFill>
              </a:rPr>
              <a:t>de Catalunya, referenciant-les a les bases de dades dels proveïdors d’informació. Es requerirà establir </a:t>
            </a:r>
            <a:r>
              <a:rPr lang="ca-ES" sz="1200" b="1" dirty="0">
                <a:solidFill>
                  <a:srgbClr val="7F7F7F"/>
                </a:solidFill>
              </a:rPr>
              <a:t>vincles de col·laboració </a:t>
            </a:r>
            <a:r>
              <a:rPr lang="ca-ES" sz="1200" dirty="0">
                <a:solidFill>
                  <a:srgbClr val="7F7F7F"/>
                </a:solidFill>
              </a:rPr>
              <a:t>amb els agents generadors de dades privats per a què accedeixin a compartir i integrar la seva informació en la plataforma. Es promourà </a:t>
            </a:r>
            <a:r>
              <a:rPr lang="ca-ES" sz="1200" b="1" dirty="0">
                <a:solidFill>
                  <a:srgbClr val="7F7F7F"/>
                </a:solidFill>
              </a:rPr>
              <a:t>obrir certes dades</a:t>
            </a:r>
            <a:r>
              <a:rPr lang="ca-ES" sz="1200" dirty="0">
                <a:solidFill>
                  <a:srgbClr val="7F7F7F"/>
                </a:solidFill>
              </a:rPr>
              <a:t> de la plataforma al públic, per la seva consulta i possibilitar la seva explotació per generar nous serveis innovadors amb elles. Aquesta obertura es valorarà en funció de la sensibilitat de la informació, a fi de no comprometre la seguretat dels sistemes de mobilitat, dels seus usuaris o dels models de negoci dels operadors de transport o logístics.</a:t>
            </a:r>
          </a:p>
          <a:p>
            <a:endParaRPr lang="ca-ES" sz="1200" dirty="0">
              <a:solidFill>
                <a:srgbClr val="7F7F7F"/>
              </a:solidFill>
            </a:endParaRPr>
          </a:p>
          <a:p>
            <a:r>
              <a:rPr lang="ca-ES" sz="1200" dirty="0">
                <a:solidFill>
                  <a:srgbClr val="7F7F7F"/>
                </a:solidFill>
              </a:rPr>
              <a:t>1.3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 dirty="0">
                <a:solidFill>
                  <a:srgbClr val="7F7F7F"/>
                </a:solidFill>
              </a:rPr>
              <a:t>Analitzar els </a:t>
            </a:r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requeriments de subministrament d’informació </a:t>
            </a:r>
            <a:r>
              <a:rPr lang="ca-ES" sz="1200" dirty="0">
                <a:solidFill>
                  <a:srgbClr val="7F7F7F"/>
                </a:solidFill>
              </a:rPr>
              <a:t>de les dades, i adoptar un </a:t>
            </a:r>
            <a:r>
              <a:rPr lang="ca-ES" sz="1200" b="1" dirty="0">
                <a:solidFill>
                  <a:srgbClr val="7F7F7F"/>
                </a:solidFill>
              </a:rPr>
              <a:t>protocol de compartició que s’adapti a les necessitats detectades </a:t>
            </a:r>
            <a:r>
              <a:rPr lang="ca-ES" sz="1200" dirty="0">
                <a:solidFill>
                  <a:srgbClr val="7F7F7F"/>
                </a:solidFill>
              </a:rPr>
              <a:t>(format, estructura, nomenclatura, periodicitat, privacitat o seguretat). Es preveu que aquest protocol s’implementi </a:t>
            </a:r>
            <a:r>
              <a:rPr lang="ca-ES" sz="1200" b="1" dirty="0">
                <a:solidFill>
                  <a:srgbClr val="7F7F7F"/>
                </a:solidFill>
              </a:rPr>
              <a:t>per tots els processos de contractació pública </a:t>
            </a:r>
            <a:r>
              <a:rPr lang="ca-ES" sz="1200" dirty="0">
                <a:solidFill>
                  <a:srgbClr val="7F7F7F"/>
                </a:solidFill>
              </a:rPr>
              <a:t>(agents </a:t>
            </a:r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privats) i per a la compartició (voluntària) d’altres dades (d’agents públics, privats i usuaris particulars). </a:t>
            </a:r>
          </a:p>
          <a:p>
            <a:endParaRPr lang="ca-ES" sz="1200" dirty="0">
              <a:solidFill>
                <a:srgbClr val="7F7F7F"/>
              </a:solidFill>
            </a:endParaRPr>
          </a:p>
          <a:p>
            <a:r>
              <a:rPr lang="ca-ES" sz="1200" dirty="0">
                <a:solidFill>
                  <a:srgbClr val="7F7F7F"/>
                </a:solidFill>
              </a:rPr>
              <a:t>1.4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 dirty="0">
                <a:solidFill>
                  <a:srgbClr val="7F7F7F"/>
                </a:solidFill>
              </a:rPr>
              <a:t>Desenvolupar un </a:t>
            </a:r>
            <a:r>
              <a:rPr lang="ca-ES" sz="1200" b="1" dirty="0">
                <a:solidFill>
                  <a:srgbClr val="7F7F7F"/>
                </a:solidFill>
              </a:rPr>
              <a:t>pla de seguretat amb l’objectiu de garantir la seguretat i inviolabilitat </a:t>
            </a:r>
            <a:r>
              <a:rPr lang="ca-ES" sz="1200" dirty="0">
                <a:solidFill>
                  <a:srgbClr val="7F7F7F"/>
                </a:solidFill>
              </a:rPr>
              <a:t>de les dades de mobilitat que puguin ser crítiques en la presa de decisions, davant un escenari de creixent generació i intercanvi d’informació per mitjans digitals que la poden fer més vulnerable. Aquesta tasca requereix la </a:t>
            </a:r>
            <a:r>
              <a:rPr lang="ca-ES" sz="1200" b="1" dirty="0">
                <a:solidFill>
                  <a:srgbClr val="7F7F7F"/>
                </a:solidFill>
              </a:rPr>
              <a:t>col·laboració entre agents públics i privats</a:t>
            </a:r>
            <a:r>
              <a:rPr lang="ca-ES" sz="1200" dirty="0">
                <a:solidFill>
                  <a:srgbClr val="7F7F7F"/>
                </a:solidFill>
              </a:rPr>
              <a:t>, en compartir-ne l’interès en la seguretat de les dades.</a:t>
            </a:r>
          </a:p>
          <a:p>
            <a:endParaRPr lang="ca-ES" sz="1200" dirty="0">
              <a:solidFill>
                <a:srgbClr val="7F7F7F"/>
              </a:solidFill>
            </a:endParaRPr>
          </a:p>
          <a:p>
            <a:pPr marL="0" lvl="0" indent="0" algn="just" defTabSz="685800">
              <a:spcAft>
                <a:spcPts val="200"/>
              </a:spcAft>
              <a:buFont typeface="Arial" panose="020B0604020202020204" pitchFamily="34" charset="0"/>
              <a:buNone/>
              <a:defRPr/>
            </a:pPr>
            <a:endParaRPr lang="ca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12394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1.1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 b="1" dirty="0">
                <a:solidFill>
                  <a:srgbClr val="7F7F7F"/>
                </a:solidFill>
              </a:rPr>
              <a:t>Consensuar i establir els estàndards (formats, estructura, nomenclatura) </a:t>
            </a:r>
            <a:r>
              <a:rPr lang="ca-ES" sz="1200" dirty="0">
                <a:solidFill>
                  <a:srgbClr val="7F7F7F"/>
                </a:solidFill>
              </a:rPr>
              <a:t>que han de seguir les dades de mobilitat per garantir la seva lectura i interoperabilitat entre diferents bases de dades. Aquesta estandardització es planteja </a:t>
            </a:r>
            <a:r>
              <a:rPr lang="ca-ES" sz="1200" b="1" dirty="0">
                <a:solidFill>
                  <a:srgbClr val="7F7F7F"/>
                </a:solidFill>
              </a:rPr>
              <a:t>de forma progressiva</a:t>
            </a:r>
            <a:r>
              <a:rPr lang="ca-ES" sz="1200" dirty="0">
                <a:solidFill>
                  <a:srgbClr val="7F7F7F"/>
                </a:solidFill>
              </a:rPr>
              <a:t>, prioritzant aquelles dades més útils i significatives per als agents de la mobilitat.</a:t>
            </a:r>
          </a:p>
          <a:p>
            <a:endParaRPr lang="ca-ES" sz="1200" dirty="0">
              <a:solidFill>
                <a:srgbClr val="7F7F7F"/>
              </a:solidFill>
            </a:endParaRPr>
          </a:p>
          <a:p>
            <a:r>
              <a:rPr lang="ca-ES" sz="1200" dirty="0">
                <a:solidFill>
                  <a:srgbClr val="7F7F7F"/>
                </a:solidFill>
              </a:rPr>
              <a:t>1.2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 dirty="0">
                <a:solidFill>
                  <a:srgbClr val="7F7F7F"/>
                </a:solidFill>
              </a:rPr>
              <a:t>Crear una </a:t>
            </a:r>
            <a:r>
              <a:rPr lang="ca-ES" sz="1200" b="1" dirty="0">
                <a:solidFill>
                  <a:srgbClr val="7F7F7F"/>
                </a:solidFill>
              </a:rPr>
              <a:t>plataforma </a:t>
            </a:r>
            <a:r>
              <a:rPr lang="ca-ES" sz="1200" dirty="0">
                <a:solidFill>
                  <a:srgbClr val="7F7F7F"/>
                </a:solidFill>
              </a:rPr>
              <a:t>que serveixi </a:t>
            </a:r>
            <a:r>
              <a:rPr lang="ca-ES" sz="1200" b="1" dirty="0">
                <a:solidFill>
                  <a:srgbClr val="7F7F7F"/>
                </a:solidFill>
              </a:rPr>
              <a:t>d’accés per a la consulta integral </a:t>
            </a:r>
            <a:r>
              <a:rPr lang="ca-ES" sz="1200" dirty="0">
                <a:solidFill>
                  <a:srgbClr val="7F7F7F"/>
                </a:solidFill>
              </a:rPr>
              <a:t>de les </a:t>
            </a:r>
            <a:r>
              <a:rPr lang="ca-ES" sz="1200" b="1" dirty="0">
                <a:solidFill>
                  <a:srgbClr val="7F7F7F"/>
                </a:solidFill>
              </a:rPr>
              <a:t>dades de mobilitat </a:t>
            </a:r>
            <a:r>
              <a:rPr lang="ca-ES" sz="1200" dirty="0">
                <a:solidFill>
                  <a:srgbClr val="7F7F7F"/>
                </a:solidFill>
              </a:rPr>
              <a:t>de Catalunya, referenciant-les a les bases de dades dels proveïdors d’informació. Es requerirà establir </a:t>
            </a:r>
            <a:r>
              <a:rPr lang="ca-ES" sz="1200" b="1" dirty="0">
                <a:solidFill>
                  <a:srgbClr val="7F7F7F"/>
                </a:solidFill>
              </a:rPr>
              <a:t>vincles de col·laboració </a:t>
            </a:r>
            <a:r>
              <a:rPr lang="ca-ES" sz="1200" dirty="0">
                <a:solidFill>
                  <a:srgbClr val="7F7F7F"/>
                </a:solidFill>
              </a:rPr>
              <a:t>amb els agents generadors de dades privats per a què accedeixin a compartir i integrar la seva informació en la plataforma. Es promourà </a:t>
            </a:r>
            <a:r>
              <a:rPr lang="ca-ES" sz="1200" b="1" dirty="0">
                <a:solidFill>
                  <a:srgbClr val="7F7F7F"/>
                </a:solidFill>
              </a:rPr>
              <a:t>obrir certes dades</a:t>
            </a:r>
            <a:r>
              <a:rPr lang="ca-ES" sz="1200" dirty="0">
                <a:solidFill>
                  <a:srgbClr val="7F7F7F"/>
                </a:solidFill>
              </a:rPr>
              <a:t> de la plataforma al públic, per la seva consulta i possibilitar la seva explotació per generar nous serveis innovadors amb elles. Aquesta obertura es valorarà en funció de la sensibilitat de la informació, a fi de no comprometre la seguretat dels sistemes de mobilitat, dels seus usuaris o dels models de negoci dels operadors de transport o logístics.</a:t>
            </a:r>
          </a:p>
          <a:p>
            <a:endParaRPr lang="ca-ES" sz="1200" dirty="0">
              <a:solidFill>
                <a:srgbClr val="7F7F7F"/>
              </a:solidFill>
            </a:endParaRPr>
          </a:p>
          <a:p>
            <a:r>
              <a:rPr lang="ca-ES" sz="1200" dirty="0">
                <a:solidFill>
                  <a:srgbClr val="7F7F7F"/>
                </a:solidFill>
              </a:rPr>
              <a:t>1.3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 dirty="0">
                <a:solidFill>
                  <a:srgbClr val="7F7F7F"/>
                </a:solidFill>
              </a:rPr>
              <a:t>Analitzar els </a:t>
            </a:r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requeriments de subministrament d’informació </a:t>
            </a:r>
            <a:r>
              <a:rPr lang="ca-ES" sz="1200" dirty="0">
                <a:solidFill>
                  <a:srgbClr val="7F7F7F"/>
                </a:solidFill>
              </a:rPr>
              <a:t>de les dades, i adoptar un </a:t>
            </a:r>
            <a:r>
              <a:rPr lang="ca-ES" sz="1200" b="1" dirty="0">
                <a:solidFill>
                  <a:srgbClr val="7F7F7F"/>
                </a:solidFill>
              </a:rPr>
              <a:t>protocol de compartició que s’adapti a les necessitats detectades </a:t>
            </a:r>
            <a:r>
              <a:rPr lang="ca-ES" sz="1200" dirty="0">
                <a:solidFill>
                  <a:srgbClr val="7F7F7F"/>
                </a:solidFill>
              </a:rPr>
              <a:t>(format, estructura, nomenclatura, periodicitat, privacitat o seguretat). Es preveu que aquest protocol s’implementi </a:t>
            </a:r>
            <a:r>
              <a:rPr lang="ca-ES" sz="1200" b="1" dirty="0">
                <a:solidFill>
                  <a:srgbClr val="7F7F7F"/>
                </a:solidFill>
              </a:rPr>
              <a:t>per tots els processos de contractació pública </a:t>
            </a:r>
            <a:r>
              <a:rPr lang="ca-ES" sz="1200" dirty="0">
                <a:solidFill>
                  <a:srgbClr val="7F7F7F"/>
                </a:solidFill>
              </a:rPr>
              <a:t>(agents </a:t>
            </a:r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privats) i per a la compartició (voluntària) d’altres dades (d’agents públics, privats i usuaris particulars). </a:t>
            </a:r>
          </a:p>
          <a:p>
            <a:endParaRPr lang="ca-ES" sz="1200" dirty="0">
              <a:solidFill>
                <a:srgbClr val="7F7F7F"/>
              </a:solidFill>
            </a:endParaRPr>
          </a:p>
          <a:p>
            <a:r>
              <a:rPr lang="ca-ES" sz="1200" dirty="0">
                <a:solidFill>
                  <a:srgbClr val="7F7F7F"/>
                </a:solidFill>
              </a:rPr>
              <a:t>1.4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 dirty="0">
                <a:solidFill>
                  <a:srgbClr val="7F7F7F"/>
                </a:solidFill>
              </a:rPr>
              <a:t>Desenvolupar un </a:t>
            </a:r>
            <a:r>
              <a:rPr lang="ca-ES" sz="1200" b="1" dirty="0">
                <a:solidFill>
                  <a:srgbClr val="7F7F7F"/>
                </a:solidFill>
              </a:rPr>
              <a:t>pla de seguretat amb l’objectiu de garantir la seguretat i inviolabilitat </a:t>
            </a:r>
            <a:r>
              <a:rPr lang="ca-ES" sz="1200" dirty="0">
                <a:solidFill>
                  <a:srgbClr val="7F7F7F"/>
                </a:solidFill>
              </a:rPr>
              <a:t>de les dades de mobilitat que puguin ser crítiques en la presa de decisions, davant un escenari de creixent generació i intercanvi d’informació per mitjans digitals que la poden fer més vulnerable. Aquesta tasca requereix la </a:t>
            </a:r>
            <a:r>
              <a:rPr lang="ca-ES" sz="1200" b="1" dirty="0">
                <a:solidFill>
                  <a:srgbClr val="7F7F7F"/>
                </a:solidFill>
              </a:rPr>
              <a:t>col·laboració entre agents públics i privats</a:t>
            </a:r>
            <a:r>
              <a:rPr lang="ca-ES" sz="1200" dirty="0">
                <a:solidFill>
                  <a:srgbClr val="7F7F7F"/>
                </a:solidFill>
              </a:rPr>
              <a:t>, en compartir-ne l’interès en la seguretat de les dades.</a:t>
            </a:r>
          </a:p>
          <a:p>
            <a:endParaRPr lang="ca-ES" sz="1200" dirty="0">
              <a:solidFill>
                <a:srgbClr val="7F7F7F"/>
              </a:solidFill>
            </a:endParaRPr>
          </a:p>
          <a:p>
            <a:pPr marL="0" lvl="0" indent="0" algn="just" defTabSz="685800">
              <a:spcAft>
                <a:spcPts val="200"/>
              </a:spcAft>
              <a:buFont typeface="Arial" panose="020B0604020202020204" pitchFamily="34" charset="0"/>
              <a:buNone/>
              <a:defRPr/>
            </a:pPr>
            <a:endParaRPr lang="ca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67006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1.1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 b="1" dirty="0">
                <a:solidFill>
                  <a:srgbClr val="7F7F7F"/>
                </a:solidFill>
              </a:rPr>
              <a:t>Consensuar i establir els estàndards (formats, estructura, nomenclatura) </a:t>
            </a:r>
            <a:r>
              <a:rPr lang="ca-ES" sz="1200" dirty="0">
                <a:solidFill>
                  <a:srgbClr val="7F7F7F"/>
                </a:solidFill>
              </a:rPr>
              <a:t>que han de seguir les dades de mobilitat per garantir la seva lectura i interoperabilitat entre diferents bases de dades. Aquesta estandardització es planteja </a:t>
            </a:r>
            <a:r>
              <a:rPr lang="ca-ES" sz="1200" b="1" dirty="0">
                <a:solidFill>
                  <a:srgbClr val="7F7F7F"/>
                </a:solidFill>
              </a:rPr>
              <a:t>de forma progressiva</a:t>
            </a:r>
            <a:r>
              <a:rPr lang="ca-ES" sz="1200" dirty="0">
                <a:solidFill>
                  <a:srgbClr val="7F7F7F"/>
                </a:solidFill>
              </a:rPr>
              <a:t>, prioritzant aquelles dades més útils i significatives per als agents de la mobilitat.</a:t>
            </a:r>
          </a:p>
          <a:p>
            <a:endParaRPr lang="ca-ES" sz="1200" dirty="0">
              <a:solidFill>
                <a:srgbClr val="7F7F7F"/>
              </a:solidFill>
            </a:endParaRPr>
          </a:p>
          <a:p>
            <a:r>
              <a:rPr lang="ca-ES" sz="1200" dirty="0">
                <a:solidFill>
                  <a:srgbClr val="7F7F7F"/>
                </a:solidFill>
              </a:rPr>
              <a:t>1.2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 dirty="0">
                <a:solidFill>
                  <a:srgbClr val="7F7F7F"/>
                </a:solidFill>
              </a:rPr>
              <a:t>Crear una </a:t>
            </a:r>
            <a:r>
              <a:rPr lang="ca-ES" sz="1200" b="1" dirty="0">
                <a:solidFill>
                  <a:srgbClr val="7F7F7F"/>
                </a:solidFill>
              </a:rPr>
              <a:t>plataforma </a:t>
            </a:r>
            <a:r>
              <a:rPr lang="ca-ES" sz="1200" dirty="0">
                <a:solidFill>
                  <a:srgbClr val="7F7F7F"/>
                </a:solidFill>
              </a:rPr>
              <a:t>que serveixi </a:t>
            </a:r>
            <a:r>
              <a:rPr lang="ca-ES" sz="1200" b="1" dirty="0">
                <a:solidFill>
                  <a:srgbClr val="7F7F7F"/>
                </a:solidFill>
              </a:rPr>
              <a:t>d’accés per a la consulta integral </a:t>
            </a:r>
            <a:r>
              <a:rPr lang="ca-ES" sz="1200" dirty="0">
                <a:solidFill>
                  <a:srgbClr val="7F7F7F"/>
                </a:solidFill>
              </a:rPr>
              <a:t>de les </a:t>
            </a:r>
            <a:r>
              <a:rPr lang="ca-ES" sz="1200" b="1" dirty="0">
                <a:solidFill>
                  <a:srgbClr val="7F7F7F"/>
                </a:solidFill>
              </a:rPr>
              <a:t>dades de mobilitat </a:t>
            </a:r>
            <a:r>
              <a:rPr lang="ca-ES" sz="1200" dirty="0">
                <a:solidFill>
                  <a:srgbClr val="7F7F7F"/>
                </a:solidFill>
              </a:rPr>
              <a:t>de Catalunya, referenciant-les a les bases de dades dels proveïdors d’informació. Es requerirà establir </a:t>
            </a:r>
            <a:r>
              <a:rPr lang="ca-ES" sz="1200" b="1" dirty="0">
                <a:solidFill>
                  <a:srgbClr val="7F7F7F"/>
                </a:solidFill>
              </a:rPr>
              <a:t>vincles de col·laboració </a:t>
            </a:r>
            <a:r>
              <a:rPr lang="ca-ES" sz="1200" dirty="0">
                <a:solidFill>
                  <a:srgbClr val="7F7F7F"/>
                </a:solidFill>
              </a:rPr>
              <a:t>amb els agents generadors de dades privats per a què accedeixin a compartir i integrar la seva informació en la plataforma. Es promourà </a:t>
            </a:r>
            <a:r>
              <a:rPr lang="ca-ES" sz="1200" b="1" dirty="0">
                <a:solidFill>
                  <a:srgbClr val="7F7F7F"/>
                </a:solidFill>
              </a:rPr>
              <a:t>obrir certes dades</a:t>
            </a:r>
            <a:r>
              <a:rPr lang="ca-ES" sz="1200" dirty="0">
                <a:solidFill>
                  <a:srgbClr val="7F7F7F"/>
                </a:solidFill>
              </a:rPr>
              <a:t> de la plataforma al públic, per la seva consulta i possibilitar la seva explotació per generar nous serveis innovadors amb elles. Aquesta obertura es valorarà en funció de la sensibilitat de la informació, a fi de no comprometre la seguretat dels sistemes de mobilitat, dels seus usuaris o dels models de negoci dels operadors de transport o logístics.</a:t>
            </a:r>
          </a:p>
          <a:p>
            <a:endParaRPr lang="ca-ES" sz="1200" dirty="0">
              <a:solidFill>
                <a:srgbClr val="7F7F7F"/>
              </a:solidFill>
            </a:endParaRPr>
          </a:p>
          <a:p>
            <a:r>
              <a:rPr lang="ca-ES" sz="1200" dirty="0">
                <a:solidFill>
                  <a:srgbClr val="7F7F7F"/>
                </a:solidFill>
              </a:rPr>
              <a:t>1.3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 dirty="0">
                <a:solidFill>
                  <a:srgbClr val="7F7F7F"/>
                </a:solidFill>
              </a:rPr>
              <a:t>Analitzar els </a:t>
            </a:r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requeriments de subministrament d’informació </a:t>
            </a:r>
            <a:r>
              <a:rPr lang="ca-ES" sz="1200" dirty="0">
                <a:solidFill>
                  <a:srgbClr val="7F7F7F"/>
                </a:solidFill>
              </a:rPr>
              <a:t>de les dades, i adoptar un </a:t>
            </a:r>
            <a:r>
              <a:rPr lang="ca-ES" sz="1200" b="1" dirty="0">
                <a:solidFill>
                  <a:srgbClr val="7F7F7F"/>
                </a:solidFill>
              </a:rPr>
              <a:t>protocol de compartició que s’adapti a les necessitats detectades </a:t>
            </a:r>
            <a:r>
              <a:rPr lang="ca-ES" sz="1200" dirty="0">
                <a:solidFill>
                  <a:srgbClr val="7F7F7F"/>
                </a:solidFill>
              </a:rPr>
              <a:t>(format, estructura, nomenclatura, periodicitat, privacitat o seguretat). Es preveu que aquest protocol s’implementi </a:t>
            </a:r>
            <a:r>
              <a:rPr lang="ca-ES" sz="1200" b="1" dirty="0">
                <a:solidFill>
                  <a:srgbClr val="7F7F7F"/>
                </a:solidFill>
              </a:rPr>
              <a:t>per tots els processos de contractació pública </a:t>
            </a:r>
            <a:r>
              <a:rPr lang="ca-ES" sz="1200" dirty="0">
                <a:solidFill>
                  <a:srgbClr val="7F7F7F"/>
                </a:solidFill>
              </a:rPr>
              <a:t>(agents </a:t>
            </a:r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privats) i per a la compartició (voluntària) d’altres dades (d’agents públics, privats i usuaris particulars). </a:t>
            </a:r>
          </a:p>
          <a:p>
            <a:endParaRPr lang="ca-ES" sz="1200" dirty="0">
              <a:solidFill>
                <a:srgbClr val="7F7F7F"/>
              </a:solidFill>
            </a:endParaRPr>
          </a:p>
          <a:p>
            <a:r>
              <a:rPr lang="ca-ES" sz="1200" dirty="0">
                <a:solidFill>
                  <a:srgbClr val="7F7F7F"/>
                </a:solidFill>
              </a:rPr>
              <a:t>1.4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 dirty="0">
                <a:solidFill>
                  <a:srgbClr val="7F7F7F"/>
                </a:solidFill>
              </a:rPr>
              <a:t>Desenvolupar un </a:t>
            </a:r>
            <a:r>
              <a:rPr lang="ca-ES" sz="1200" b="1" dirty="0">
                <a:solidFill>
                  <a:srgbClr val="7F7F7F"/>
                </a:solidFill>
              </a:rPr>
              <a:t>pla de seguretat amb l’objectiu de garantir la seguretat i inviolabilitat </a:t>
            </a:r>
            <a:r>
              <a:rPr lang="ca-ES" sz="1200" dirty="0">
                <a:solidFill>
                  <a:srgbClr val="7F7F7F"/>
                </a:solidFill>
              </a:rPr>
              <a:t>de les dades de mobilitat que puguin ser crítiques en la presa de decisions, davant un escenari de creixent generació i intercanvi d’informació per mitjans digitals que la poden fer més vulnerable. Aquesta tasca requereix la </a:t>
            </a:r>
            <a:r>
              <a:rPr lang="ca-ES" sz="1200" b="1" dirty="0">
                <a:solidFill>
                  <a:srgbClr val="7F7F7F"/>
                </a:solidFill>
              </a:rPr>
              <a:t>col·laboració entre agents públics i privats</a:t>
            </a:r>
            <a:r>
              <a:rPr lang="ca-ES" sz="1200" dirty="0">
                <a:solidFill>
                  <a:srgbClr val="7F7F7F"/>
                </a:solidFill>
              </a:rPr>
              <a:t>, en compartir-ne l’interès en la seguretat de les dades.</a:t>
            </a:r>
          </a:p>
          <a:p>
            <a:endParaRPr lang="ca-ES" sz="1200" dirty="0">
              <a:solidFill>
                <a:srgbClr val="7F7F7F"/>
              </a:solidFill>
            </a:endParaRPr>
          </a:p>
          <a:p>
            <a:pPr marL="0" lvl="0" indent="0" algn="just" defTabSz="685800">
              <a:spcAft>
                <a:spcPts val="200"/>
              </a:spcAft>
              <a:buFont typeface="Arial" panose="020B0604020202020204" pitchFamily="34" charset="0"/>
              <a:buNone/>
              <a:defRPr/>
            </a:pPr>
            <a:endParaRPr lang="ca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79272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6BB2-009B-48CB-B6CA-09318B921D67}" type="datetimeFigureOut">
              <a:rPr lang="ca-ES" smtClean="0"/>
              <a:t>22/06/2022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D3BD-048F-4B35-B36F-0F803B314C9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90520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6BB2-009B-48CB-B6CA-09318B921D67}" type="datetimeFigureOut">
              <a:rPr lang="ca-ES" smtClean="0"/>
              <a:t>22/06/2022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D3BD-048F-4B35-B36F-0F803B314C9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2410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6BB2-009B-48CB-B6CA-09318B921D67}" type="datetimeFigureOut">
              <a:rPr lang="ca-ES" smtClean="0"/>
              <a:t>22/06/2022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D3BD-048F-4B35-B36F-0F803B314C9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74992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56E9046-9A0C-4EED-8A12-FC7A5A2DC6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6973"/>
          <a:stretch/>
        </p:blipFill>
        <p:spPr>
          <a:xfrm>
            <a:off x="0" y="0"/>
            <a:ext cx="12188798" cy="637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185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ntilla AT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E98AF4-91DB-4DAF-876D-8852B0D3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35" y="421589"/>
            <a:ext cx="10515600" cy="650616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A8AC2D2-0099-49EB-9B6D-D82629AE281C}"/>
              </a:ext>
            </a:extLst>
          </p:cNvPr>
          <p:cNvSpPr/>
          <p:nvPr userDrawn="1"/>
        </p:nvSpPr>
        <p:spPr>
          <a:xfrm>
            <a:off x="11511931" y="6512799"/>
            <a:ext cx="463588" cy="283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DCF0A5A-1F27-4FE7-A4A0-AF633D15AFBE}" type="slidenum">
              <a:rPr lang="ca-ES" sz="1244" smtClean="0">
                <a:solidFill>
                  <a:srgbClr val="898989"/>
                </a:solidFill>
              </a:rPr>
              <a:pPr/>
              <a:t>‹#›</a:t>
            </a:fld>
            <a:endParaRPr lang="ca-ES" sz="1244">
              <a:solidFill>
                <a:srgbClr val="898989"/>
              </a:solidFill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BB8FBA45-08E1-4CEE-9B56-BECAB50DD849}"/>
              </a:ext>
            </a:extLst>
          </p:cNvPr>
          <p:cNvSpPr txBox="1"/>
          <p:nvPr userDrawn="1"/>
        </p:nvSpPr>
        <p:spPr>
          <a:xfrm>
            <a:off x="120869" y="6492873"/>
            <a:ext cx="3740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PROPOSTA Pla d’Acció: Línies d’actuació i mesures</a:t>
            </a:r>
            <a:endParaRPr lang="ca-ES" sz="1000" noProof="0" dirty="0">
              <a:solidFill>
                <a:schemeClr val="bg1">
                  <a:lumMod val="50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pic>
        <p:nvPicPr>
          <p:cNvPr id="8" name="Imagen 7" descr="catala horitzontal">
            <a:extLst>
              <a:ext uri="{FF2B5EF4-FFF2-40B4-BE49-F238E27FC236}">
                <a16:creationId xmlns:a16="http://schemas.microsoft.com/office/drawing/2014/main" id="{AF54881B-2D38-4AFE-85A7-BE9B19D4DE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9749" y="6581490"/>
            <a:ext cx="1144431" cy="1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MiT - Consultoria MiT | LinkedIn">
            <a:extLst>
              <a:ext uri="{FF2B5EF4-FFF2-40B4-BE49-F238E27FC236}">
                <a16:creationId xmlns:a16="http://schemas.microsoft.com/office/drawing/2014/main" id="{378B26D4-6C94-49C8-8AB6-8317114FB9B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78" b="28150"/>
          <a:stretch/>
        </p:blipFill>
        <p:spPr bwMode="auto">
          <a:xfrm>
            <a:off x="8953540" y="6474386"/>
            <a:ext cx="465268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30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6BB2-009B-48CB-B6CA-09318B921D67}" type="datetimeFigureOut">
              <a:rPr lang="ca-ES" smtClean="0"/>
              <a:t>22/06/2022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D3BD-048F-4B35-B36F-0F803B314C9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4316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6BB2-009B-48CB-B6CA-09318B921D67}" type="datetimeFigureOut">
              <a:rPr lang="ca-ES" smtClean="0"/>
              <a:t>22/06/2022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D3BD-048F-4B35-B36F-0F803B314C9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67833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6BB2-009B-48CB-B6CA-09318B921D67}" type="datetimeFigureOut">
              <a:rPr lang="ca-ES" smtClean="0"/>
              <a:t>22/06/2022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D3BD-048F-4B35-B36F-0F803B314C9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368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6BB2-009B-48CB-B6CA-09318B921D67}" type="datetimeFigureOut">
              <a:rPr lang="ca-ES" smtClean="0"/>
              <a:t>22/06/2022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D3BD-048F-4B35-B36F-0F803B314C9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9881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6BB2-009B-48CB-B6CA-09318B921D67}" type="datetimeFigureOut">
              <a:rPr lang="ca-ES" smtClean="0"/>
              <a:t>22/06/2022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D3BD-048F-4B35-B36F-0F803B314C9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62978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6BB2-009B-48CB-B6CA-09318B921D67}" type="datetimeFigureOut">
              <a:rPr lang="ca-ES" smtClean="0"/>
              <a:t>22/06/2022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D3BD-048F-4B35-B36F-0F803B314C9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9822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6BB2-009B-48CB-B6CA-09318B921D67}" type="datetimeFigureOut">
              <a:rPr lang="ca-ES" smtClean="0"/>
              <a:t>22/06/2022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D3BD-048F-4B35-B36F-0F803B314C9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7103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6BB2-009B-48CB-B6CA-09318B921D67}" type="datetimeFigureOut">
              <a:rPr lang="ca-ES" smtClean="0"/>
              <a:t>22/06/2022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D3BD-048F-4B35-B36F-0F803B314C9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9582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56BB2-009B-48CB-B6CA-09318B921D67}" type="datetimeFigureOut">
              <a:rPr lang="ca-ES" smtClean="0"/>
              <a:t>22/06/2022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BD3BD-048F-4B35-B36F-0F803B314C9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2548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20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920564" y="3189229"/>
            <a:ext cx="4998720" cy="23642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a-ES" sz="32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Proposta de Pla de mesures</a:t>
            </a:r>
            <a:r>
              <a:rPr lang="ca-ES" sz="24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/>
            </a:r>
            <a:br>
              <a:rPr lang="ca-ES" sz="24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lang="ca-ES" sz="24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/>
            </a:r>
            <a:br>
              <a:rPr lang="ca-ES" sz="24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Anàlisi de les accions a dur a terme per a la prevenció de l’assetjament sexual en el transport públic</a:t>
            </a:r>
            <a:r>
              <a:rPr lang="es-ES" sz="2800" cap="al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8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a-ES" sz="28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20564" y="5777321"/>
            <a:ext cx="4998720" cy="481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ca-ES" sz="18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Juny de 2021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024839" y="5776038"/>
            <a:ext cx="47901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n">
            <a:extLst>
              <a:ext uri="{FF2B5EF4-FFF2-40B4-BE49-F238E27FC236}">
                <a16:creationId xmlns:a16="http://schemas.microsoft.com/office/drawing/2014/main" id="{8230160A-9D83-4CC7-A038-1549EE385C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9" r="23990"/>
          <a:stretch/>
        </p:blipFill>
        <p:spPr bwMode="auto">
          <a:xfrm>
            <a:off x="-1" y="0"/>
            <a:ext cx="6471921" cy="685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7024839" y="716430"/>
            <a:ext cx="4125382" cy="1835702"/>
            <a:chOff x="7024839" y="648191"/>
            <a:chExt cx="4738428" cy="2025492"/>
          </a:xfrm>
        </p:grpSpPr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4839" y="1986272"/>
              <a:ext cx="2065988" cy="687411"/>
            </a:xfrm>
            <a:prstGeom prst="rect">
              <a:avLst/>
            </a:prstGeom>
          </p:spPr>
        </p:pic>
        <p:pic>
          <p:nvPicPr>
            <p:cNvPr id="9" name="Imagen 8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9936" y="648191"/>
              <a:ext cx="2040890" cy="596265"/>
            </a:xfrm>
            <a:prstGeom prst="rect">
              <a:avLst/>
            </a:prstGeom>
          </p:spPr>
        </p:pic>
        <p:pic>
          <p:nvPicPr>
            <p:cNvPr id="11" name="Imagen 10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9936" y="1415191"/>
              <a:ext cx="1998345" cy="420370"/>
            </a:xfrm>
            <a:prstGeom prst="rect">
              <a:avLst/>
            </a:prstGeom>
          </p:spPr>
        </p:pic>
        <p:pic>
          <p:nvPicPr>
            <p:cNvPr id="12" name="Imagen 11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7037" y="716217"/>
              <a:ext cx="2106230" cy="19329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7195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31 Rectángulo">
            <a:extLst>
              <a:ext uri="{FF2B5EF4-FFF2-40B4-BE49-F238E27FC236}">
                <a16:creationId xmlns:a16="http://schemas.microsoft.com/office/drawing/2014/main" id="{C0E9D126-037F-48FD-8429-4BC65235F564}"/>
              </a:ext>
            </a:extLst>
          </p:cNvPr>
          <p:cNvSpPr/>
          <p:nvPr/>
        </p:nvSpPr>
        <p:spPr>
          <a:xfrm>
            <a:off x="479425" y="1376363"/>
            <a:ext cx="11224452" cy="226791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144000" rIns="144000" anchor="ctr">
            <a:noAutofit/>
          </a:bodyPr>
          <a:lstStyle/>
          <a:p>
            <a:pPr>
              <a:spcBef>
                <a:spcPts val="800"/>
              </a:spcBef>
            </a:pPr>
            <a:r>
              <a:rPr lang="ca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Mesures de la LA3</a:t>
            </a:r>
            <a:endParaRPr lang="ca-E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31 Rectángulo">
            <a:extLst>
              <a:ext uri="{FF2B5EF4-FFF2-40B4-BE49-F238E27FC236}">
                <a16:creationId xmlns:a16="http://schemas.microsoft.com/office/drawing/2014/main" id="{BD892944-E582-40AA-85F8-E29111D9D0FC}"/>
              </a:ext>
            </a:extLst>
          </p:cNvPr>
          <p:cNvSpPr/>
          <p:nvPr/>
        </p:nvSpPr>
        <p:spPr>
          <a:xfrm>
            <a:off x="482840" y="3738923"/>
            <a:ext cx="2784000" cy="1548541"/>
          </a:xfrm>
          <a:prstGeom prst="snip2DiagRect">
            <a:avLst>
              <a:gd name="adj1" fmla="val 0"/>
              <a:gd name="adj2" fmla="val 18167"/>
            </a:avLst>
          </a:prstGeom>
          <a:solidFill>
            <a:srgbClr val="006DDA"/>
          </a:solidFill>
          <a:ln>
            <a:solidFill>
              <a:srgbClr val="006DDA"/>
            </a:solidFill>
          </a:ln>
        </p:spPr>
        <p:txBody>
          <a:bodyPr wrap="square" lIns="144000" rIns="96000" anchor="t">
            <a:noAutofit/>
          </a:bodyPr>
          <a:lstStyle/>
          <a:p>
            <a:r>
              <a:rPr lang="ca-ES" sz="10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3.4. Atenció i recuperació a les víctimes </a:t>
            </a:r>
          </a:p>
        </p:txBody>
      </p:sp>
      <p:sp>
        <p:nvSpPr>
          <p:cNvPr id="24" name="31 Rectángulo">
            <a:extLst>
              <a:ext uri="{FF2B5EF4-FFF2-40B4-BE49-F238E27FC236}">
                <a16:creationId xmlns:a16="http://schemas.microsoft.com/office/drawing/2014/main" id="{F316E6F4-D7F7-444E-AC3F-E4F41F3603B4}"/>
              </a:ext>
            </a:extLst>
          </p:cNvPr>
          <p:cNvSpPr/>
          <p:nvPr/>
        </p:nvSpPr>
        <p:spPr>
          <a:xfrm>
            <a:off x="3129642" y="3738923"/>
            <a:ext cx="8577649" cy="1548541"/>
          </a:xfrm>
          <a:prstGeom prst="rect">
            <a:avLst/>
          </a:prstGeom>
          <a:noFill/>
          <a:ln>
            <a:solidFill>
              <a:srgbClr val="006DDA"/>
            </a:solidFill>
          </a:ln>
        </p:spPr>
        <p:txBody>
          <a:bodyPr wrap="square" lIns="288000" tIns="96000" rIns="96000" bIns="96000" anchor="t">
            <a:spAutoFit/>
          </a:bodyPr>
          <a:lstStyle/>
          <a:p>
            <a:pPr marL="228594" indent="-228594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Habilitar un espai d’atenció a les violències sexuals i recepció de denúncies al transport públic a les principals estacions de cada un dels modes de transport públic.</a:t>
            </a:r>
          </a:p>
          <a:p>
            <a:pPr marL="228594" indent="-228594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Fer seguiment i donar resposta a les denúncies que es reben, exposant l’estat de la denúncia i el decurs del cas.</a:t>
            </a:r>
          </a:p>
          <a:p>
            <a:pPr marL="228594" indent="-228594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Facilitar les vies de denúncies de l’assetjament sexual al transport públic.</a:t>
            </a:r>
          </a:p>
          <a:p>
            <a:pPr marL="228594" indent="-228594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Impulsar la creació d’una base de dades amb els recursos territorials disponibles d’atenció a les dones i les persones LGBTI.</a:t>
            </a:r>
          </a:p>
          <a:p>
            <a:pPr marL="228594" indent="-228594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Realitzar infografies del </a:t>
            </a:r>
            <a:r>
              <a:rPr lang="it-IT" sz="1067" dirty="0">
                <a:latin typeface="Arial" panose="020B0604020202020204" pitchFamily="34" charset="0"/>
                <a:cs typeface="Arial" panose="020B0604020202020204" pitchFamily="34" charset="0"/>
              </a:rPr>
              <a:t>Protocol </a:t>
            </a: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unitari i integral d’abordatge d’agressions sexuals per al sistema de mobilitat i transport públic  indiqui les vies d’actuació davant un assetjament sexual.</a:t>
            </a:r>
          </a:p>
        </p:txBody>
      </p:sp>
      <p:sp>
        <p:nvSpPr>
          <p:cNvPr id="6" name="31 Rectángulo">
            <a:extLst>
              <a:ext uri="{FF2B5EF4-FFF2-40B4-BE49-F238E27FC236}">
                <a16:creationId xmlns:a16="http://schemas.microsoft.com/office/drawing/2014/main" id="{1CF13AE9-6B32-4B32-AD7B-71428E682A4C}"/>
              </a:ext>
            </a:extLst>
          </p:cNvPr>
          <p:cNvSpPr/>
          <p:nvPr/>
        </p:nvSpPr>
        <p:spPr>
          <a:xfrm>
            <a:off x="482840" y="2801291"/>
            <a:ext cx="2784000" cy="753265"/>
          </a:xfrm>
          <a:prstGeom prst="snip2DiagRect">
            <a:avLst>
              <a:gd name="adj1" fmla="val 0"/>
              <a:gd name="adj2" fmla="val 14864"/>
            </a:avLst>
          </a:prstGeom>
          <a:solidFill>
            <a:srgbClr val="006DDA"/>
          </a:solidFill>
          <a:ln>
            <a:solidFill>
              <a:srgbClr val="006DDA"/>
            </a:solidFill>
          </a:ln>
        </p:spPr>
        <p:txBody>
          <a:bodyPr wrap="square" lIns="144000" rIns="96000" anchor="t">
            <a:noAutofit/>
          </a:bodyPr>
          <a:lstStyle/>
          <a:p>
            <a:pPr>
              <a:spcAft>
                <a:spcPts val="267"/>
              </a:spcAft>
            </a:pPr>
            <a:r>
              <a:rPr lang="ca-ES" sz="10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3.3. Sistemes d’alarma i atenció</a:t>
            </a:r>
          </a:p>
        </p:txBody>
      </p:sp>
      <p:sp>
        <p:nvSpPr>
          <p:cNvPr id="8" name="31 Rectángulo">
            <a:extLst>
              <a:ext uri="{FF2B5EF4-FFF2-40B4-BE49-F238E27FC236}">
                <a16:creationId xmlns:a16="http://schemas.microsoft.com/office/drawing/2014/main" id="{4DBB841C-171B-4C12-B8CA-77E1BD5D070A}"/>
              </a:ext>
            </a:extLst>
          </p:cNvPr>
          <p:cNvSpPr/>
          <p:nvPr/>
        </p:nvSpPr>
        <p:spPr>
          <a:xfrm>
            <a:off x="3129642" y="2816750"/>
            <a:ext cx="8577649" cy="737806"/>
          </a:xfrm>
          <a:prstGeom prst="rect">
            <a:avLst/>
          </a:prstGeom>
          <a:noFill/>
          <a:ln>
            <a:solidFill>
              <a:srgbClr val="006DDA"/>
            </a:solidFill>
          </a:ln>
        </p:spPr>
        <p:txBody>
          <a:bodyPr wrap="square" lIns="288000" tIns="96000" rIns="96000" bIns="96000" anchor="t">
            <a:spAutoFit/>
          </a:bodyPr>
          <a:lstStyle/>
          <a:p>
            <a:pPr marL="228594" indent="-228594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Augmentar la presència de càmeres de videovigilància al transport públic, els transbords, ascensors i les parades, i d’altres espais poc concorreguts, amb poca visibilitat i/o absència d’il·luminació.</a:t>
            </a:r>
          </a:p>
          <a:p>
            <a:pPr marL="228594" indent="-228594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Impulsar els dispositius d’alerta, auxili i socors a les parades del transport públic i a l’interior d’aquests.</a:t>
            </a:r>
          </a:p>
        </p:txBody>
      </p:sp>
      <p:sp>
        <p:nvSpPr>
          <p:cNvPr id="9" name="31 Rectángulo">
            <a:extLst>
              <a:ext uri="{FF2B5EF4-FFF2-40B4-BE49-F238E27FC236}">
                <a16:creationId xmlns:a16="http://schemas.microsoft.com/office/drawing/2014/main" id="{F4BEA636-4787-4040-BFE4-79E8DB073B26}"/>
              </a:ext>
            </a:extLst>
          </p:cNvPr>
          <p:cNvSpPr/>
          <p:nvPr/>
        </p:nvSpPr>
        <p:spPr>
          <a:xfrm>
            <a:off x="482840" y="1757625"/>
            <a:ext cx="2784000" cy="889195"/>
          </a:xfrm>
          <a:prstGeom prst="snip2DiagRect">
            <a:avLst>
              <a:gd name="adj1" fmla="val 0"/>
              <a:gd name="adj2" fmla="val 13419"/>
            </a:avLst>
          </a:prstGeom>
          <a:solidFill>
            <a:srgbClr val="006DDA"/>
          </a:solidFill>
          <a:ln>
            <a:solidFill>
              <a:srgbClr val="006DDA"/>
            </a:solidFill>
          </a:ln>
        </p:spPr>
        <p:txBody>
          <a:bodyPr wrap="square" lIns="144000" rIns="96000" anchor="t">
            <a:noAutofit/>
          </a:bodyPr>
          <a:lstStyle/>
          <a:p>
            <a:r>
              <a:rPr lang="ca-ES" sz="10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 Impulsar la figura de les agents preventives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35505BC-F29A-4611-8694-33077F34D0C5}"/>
              </a:ext>
            </a:extLst>
          </p:cNvPr>
          <p:cNvSpPr txBox="1"/>
          <p:nvPr/>
        </p:nvSpPr>
        <p:spPr>
          <a:xfrm>
            <a:off x="3129642" y="1757628"/>
            <a:ext cx="8577649" cy="889194"/>
          </a:xfrm>
          <a:prstGeom prst="rect">
            <a:avLst/>
          </a:prstGeom>
          <a:noFill/>
          <a:ln>
            <a:solidFill>
              <a:srgbClr val="006DDA"/>
            </a:solidFill>
          </a:ln>
        </p:spPr>
        <p:txBody>
          <a:bodyPr wrap="square" lIns="288000" tIns="96000" rIns="96000" bIns="96000" anchor="t">
            <a:spAutoFit/>
          </a:bodyPr>
          <a:lstStyle>
            <a:defPPr>
              <a:defRPr lang="en-US"/>
            </a:defPPr>
            <a:lvl1pPr marL="171450" indent="-171450" algn="just">
              <a:spcAft>
                <a:spcPts val="300"/>
              </a:spcAft>
              <a:buFont typeface="Arial" panose="020B0604020202020204" pitchFamily="34" charset="0"/>
              <a:buChar char="•"/>
              <a:defRPr sz="900">
                <a:solidFill>
                  <a:srgbClr val="7F7F7F"/>
                </a:solidFill>
              </a:defRPr>
            </a:lvl1pPr>
          </a:lstStyle>
          <a:p>
            <a:r>
              <a:rPr lang="ca-ES" sz="10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Impulsar la figura de les agents preventives davant l’assetjament sexual al transport públic, formades en gènere i en l’actuació vers les violències masclistes en dates significatives i grans esdeveniments. </a:t>
            </a:r>
          </a:p>
          <a:p>
            <a:r>
              <a:rPr lang="ca-ES" sz="10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Creació de la figura d’intervenció, des la perspectiva de gènere, com a grup d’atenció especialitzat en la intervenció vers les violències masclistes al transport públic.</a:t>
            </a:r>
          </a:p>
        </p:txBody>
      </p:sp>
      <p:sp>
        <p:nvSpPr>
          <p:cNvPr id="11" name="31 Rectángulo">
            <a:extLst>
              <a:ext uri="{FF2B5EF4-FFF2-40B4-BE49-F238E27FC236}">
                <a16:creationId xmlns:a16="http://schemas.microsoft.com/office/drawing/2014/main" id="{44010FA0-C2F5-4B85-B768-68673BFFA423}"/>
              </a:ext>
            </a:extLst>
          </p:cNvPr>
          <p:cNvSpPr/>
          <p:nvPr/>
        </p:nvSpPr>
        <p:spPr>
          <a:xfrm>
            <a:off x="185352" y="1124208"/>
            <a:ext cx="11817035" cy="5157720"/>
          </a:xfrm>
          <a:prstGeom prst="rect">
            <a:avLst/>
          </a:prstGeom>
          <a:noFill/>
          <a:ln>
            <a:solidFill>
              <a:srgbClr val="2E75B6"/>
            </a:solidFill>
          </a:ln>
        </p:spPr>
        <p:txBody>
          <a:bodyPr wrap="square" lIns="144000" rIns="144000" anchor="ctr">
            <a:noAutofit/>
          </a:bodyPr>
          <a:lstStyle/>
          <a:p>
            <a:pPr>
              <a:spcBef>
                <a:spcPts val="800"/>
              </a:spcBef>
            </a:pPr>
            <a:endParaRPr lang="ca-ES" sz="13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85EC5D8B-74A7-43B7-93EF-CB22026E5F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532440"/>
              </p:ext>
            </p:extLst>
          </p:nvPr>
        </p:nvGraphicFramePr>
        <p:xfrm>
          <a:off x="185352" y="469917"/>
          <a:ext cx="11817035" cy="492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9491">
                  <a:extLst>
                    <a:ext uri="{9D8B030D-6E8A-4147-A177-3AD203B41FA5}">
                      <a16:colId xmlns:a16="http://schemas.microsoft.com/office/drawing/2014/main" val="2976529534"/>
                    </a:ext>
                  </a:extLst>
                </a:gridCol>
                <a:gridCol w="2130552">
                  <a:extLst>
                    <a:ext uri="{9D8B030D-6E8A-4147-A177-3AD203B41FA5}">
                      <a16:colId xmlns:a16="http://schemas.microsoft.com/office/drawing/2014/main" val="816807203"/>
                    </a:ext>
                  </a:extLst>
                </a:gridCol>
                <a:gridCol w="2779776">
                  <a:extLst>
                    <a:ext uri="{9D8B030D-6E8A-4147-A177-3AD203B41FA5}">
                      <a16:colId xmlns:a16="http://schemas.microsoft.com/office/drawing/2014/main" val="1771980431"/>
                    </a:ext>
                  </a:extLst>
                </a:gridCol>
                <a:gridCol w="2779776">
                  <a:extLst>
                    <a:ext uri="{9D8B030D-6E8A-4147-A177-3AD203B41FA5}">
                      <a16:colId xmlns:a16="http://schemas.microsoft.com/office/drawing/2014/main" val="1445542465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122027163"/>
                    </a:ext>
                  </a:extLst>
                </a:gridCol>
              </a:tblGrid>
              <a:tr h="492023">
                <a:tc>
                  <a:txBody>
                    <a:bodyPr/>
                    <a:lstStyle/>
                    <a:p>
                      <a:pPr marL="0" lvl="1" indent="0" algn="l"/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LA1: Governança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LA2: </a:t>
                      </a:r>
                      <a:r>
                        <a:rPr lang="ca-ES" sz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Disseny i operacions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LA3: Sistemes de prevenció i atenció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LA4: Sensibilització i conscienciació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LA5: Eines tecnològiques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014651"/>
                  </a:ext>
                </a:extLst>
              </a:tr>
            </a:tbl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id="{8C9CDE3E-FA79-4D0B-A8C3-59AD9A44536F}"/>
              </a:ext>
            </a:extLst>
          </p:cNvPr>
          <p:cNvSpPr/>
          <p:nvPr/>
        </p:nvSpPr>
        <p:spPr>
          <a:xfrm>
            <a:off x="5321808" y="961940"/>
            <a:ext cx="128016" cy="162267"/>
          </a:xfrm>
          <a:prstGeom prst="rect">
            <a:avLst/>
          </a:prstGeom>
          <a:solidFill>
            <a:srgbClr val="006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8370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F0F9B1D-CF5E-42B7-B77A-9779A0E3B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560914"/>
              </p:ext>
            </p:extLst>
          </p:nvPr>
        </p:nvGraphicFramePr>
        <p:xfrm>
          <a:off x="476011" y="1376363"/>
          <a:ext cx="11224452" cy="18251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2039">
                  <a:extLst>
                    <a:ext uri="{9D8B030D-6E8A-4147-A177-3AD203B41FA5}">
                      <a16:colId xmlns:a16="http://schemas.microsoft.com/office/drawing/2014/main" val="3142424608"/>
                    </a:ext>
                  </a:extLst>
                </a:gridCol>
                <a:gridCol w="9502413">
                  <a:extLst>
                    <a:ext uri="{9D8B030D-6E8A-4147-A177-3AD203B41FA5}">
                      <a16:colId xmlns:a16="http://schemas.microsoft.com/office/drawing/2014/main" val="1874021284"/>
                    </a:ext>
                  </a:extLst>
                </a:gridCol>
              </a:tblGrid>
              <a:tr h="693388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a-E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Avançar en la sensibilització vers la</a:t>
                      </a:r>
                      <a:r>
                        <a:rPr lang="ca-E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igualtat de gènere i l’abordatge de les violències masclistes, a través d’accions internes per estimular la conscienciació de les persones treballadores i mitjançant accions comunicatives sensibilitzadores vers la ciutadania usuària del transport públic.</a:t>
                      </a:r>
                      <a:endParaRPr lang="ca-E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4890211"/>
                  </a:ext>
                </a:extLst>
              </a:tr>
              <a:tr h="852887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Propòsits de la </a:t>
                      </a:r>
                      <a:r>
                        <a:rPr lang="ca-E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LA4</a:t>
                      </a:r>
                      <a:endParaRPr lang="ca-E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Sensibilitzar al personal del</a:t>
                      </a:r>
                      <a:r>
                        <a:rPr lang="ca-E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transport públic en les violències masclistes per tal d’afavorir la seva identificació i actuació.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Impulsar l’acció comunitària davant l’assetjament sexual.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Avançar en la sanció social vers l’assetjament sexual i els assetjadors.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Manifestar activament la no tolerància vers les violències masclistes, i específicament vers l’assetjament sexual al transport públic.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Incidir en la responsabilitat dels assetjadors i </a:t>
                      </a:r>
                      <a:r>
                        <a:rPr lang="ca-ES" sz="1100" kern="12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desresponsabilitzar</a:t>
                      </a:r>
                      <a:r>
                        <a:rPr lang="ca-E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les persones que viuen situacions d’assetjament.</a:t>
                      </a:r>
                      <a:endParaRPr lang="ca-ES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6699172"/>
                  </a:ext>
                </a:extLst>
              </a:tr>
            </a:tbl>
          </a:graphicData>
        </a:graphic>
      </p:graphicFrame>
      <p:sp>
        <p:nvSpPr>
          <p:cNvPr id="11" name="31 Rectángulo">
            <a:extLst>
              <a:ext uri="{FF2B5EF4-FFF2-40B4-BE49-F238E27FC236}">
                <a16:creationId xmlns:a16="http://schemas.microsoft.com/office/drawing/2014/main" id="{A512546B-9552-45DF-9670-E2B05DBDAF00}"/>
              </a:ext>
            </a:extLst>
          </p:cNvPr>
          <p:cNvSpPr/>
          <p:nvPr/>
        </p:nvSpPr>
        <p:spPr>
          <a:xfrm>
            <a:off x="483774" y="3315604"/>
            <a:ext cx="11224452" cy="226791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144000" rIns="144000" anchor="ctr">
            <a:noAutofit/>
          </a:bodyPr>
          <a:lstStyle/>
          <a:p>
            <a:pPr>
              <a:spcBef>
                <a:spcPts val="800"/>
              </a:spcBef>
            </a:pPr>
            <a:r>
              <a:rPr lang="ca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Mesures de la LA4</a:t>
            </a:r>
            <a:endParaRPr lang="ca-E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1 Rectángulo">
            <a:extLst>
              <a:ext uri="{FF2B5EF4-FFF2-40B4-BE49-F238E27FC236}">
                <a16:creationId xmlns:a16="http://schemas.microsoft.com/office/drawing/2014/main" id="{DAB31AF9-997F-4502-A6DF-A2F2017CDE9D}"/>
              </a:ext>
            </a:extLst>
          </p:cNvPr>
          <p:cNvSpPr/>
          <p:nvPr/>
        </p:nvSpPr>
        <p:spPr>
          <a:xfrm>
            <a:off x="487191" y="3688500"/>
            <a:ext cx="2784000" cy="1506663"/>
          </a:xfrm>
          <a:prstGeom prst="snip2DiagRect">
            <a:avLst>
              <a:gd name="adj1" fmla="val 0"/>
              <a:gd name="adj2" fmla="val 18167"/>
            </a:avLst>
          </a:prstGeom>
          <a:solidFill>
            <a:srgbClr val="2994FF"/>
          </a:solidFill>
          <a:ln>
            <a:solidFill>
              <a:srgbClr val="2994FF"/>
            </a:solidFill>
          </a:ln>
        </p:spPr>
        <p:txBody>
          <a:bodyPr wrap="square" lIns="144000" rIns="96000" anchor="t">
            <a:noAutofit/>
          </a:bodyPr>
          <a:lstStyle/>
          <a:p>
            <a:r>
              <a:rPr lang="ca-ES" sz="10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4.1. Formació al personal, administració i societat</a:t>
            </a:r>
          </a:p>
        </p:txBody>
      </p:sp>
      <p:sp>
        <p:nvSpPr>
          <p:cNvPr id="15" name="31 Rectángulo">
            <a:extLst>
              <a:ext uri="{FF2B5EF4-FFF2-40B4-BE49-F238E27FC236}">
                <a16:creationId xmlns:a16="http://schemas.microsoft.com/office/drawing/2014/main" id="{CBD1F359-1270-4EC0-B490-93263909BF97}"/>
              </a:ext>
            </a:extLst>
          </p:cNvPr>
          <p:cNvSpPr/>
          <p:nvPr/>
        </p:nvSpPr>
        <p:spPr>
          <a:xfrm>
            <a:off x="3126227" y="3687787"/>
            <a:ext cx="8577649" cy="1507376"/>
          </a:xfrm>
          <a:prstGeom prst="rect">
            <a:avLst/>
          </a:prstGeom>
          <a:noFill/>
          <a:ln>
            <a:solidFill>
              <a:srgbClr val="2994FF"/>
            </a:solidFill>
          </a:ln>
        </p:spPr>
        <p:txBody>
          <a:bodyPr wrap="square" lIns="288000" tIns="96000" rIns="96000" bIns="96000" anchor="t">
            <a:spAutoFit/>
          </a:bodyPr>
          <a:lstStyle/>
          <a:p>
            <a:pPr marL="228594" indent="-228594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Desplegar les eines per capacitar al personal del transport públic davant de l’assetjament sexual, </a:t>
            </a:r>
            <a:r>
              <a:rPr lang="ca-ES" sz="1100" dirty="0">
                <a:latin typeface="Arial" panose="020B0604020202020204" pitchFamily="34" charset="0"/>
                <a:cs typeface="Arial" panose="020B0604020202020204" pitchFamily="34" charset="0"/>
              </a:rPr>
              <a:t>incloent a les persones responsables de la gestió i la planificació dels diferents operadors del transport públic.</a:t>
            </a:r>
          </a:p>
          <a:p>
            <a:pPr marL="228594" indent="-228594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Formació en matèria de gènere al personal que treballa als diferents modes de transport públic, incloent a les persones responsables de la gestió i la planificació dels diferents operadors del transport públic.</a:t>
            </a:r>
          </a:p>
          <a:p>
            <a:pPr marL="228594" indent="-228594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Formació específica en l’abordatge de les violències sexuals al personal de seguretat del transport públic.</a:t>
            </a:r>
          </a:p>
          <a:p>
            <a:pPr marL="228594" indent="-228594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Organitzar i promoure jornades de gènere amb temàtiques específiques de transport adreçades a tots els sectors implicats amb un propòsit prospectiu, anàlisi dels problemes i compartir experiències.</a:t>
            </a:r>
          </a:p>
        </p:txBody>
      </p:sp>
      <p:sp>
        <p:nvSpPr>
          <p:cNvPr id="16" name="31 Rectángulo">
            <a:extLst>
              <a:ext uri="{FF2B5EF4-FFF2-40B4-BE49-F238E27FC236}">
                <a16:creationId xmlns:a16="http://schemas.microsoft.com/office/drawing/2014/main" id="{5FF33335-9842-4F99-AE3D-C5ECE463C505}"/>
              </a:ext>
            </a:extLst>
          </p:cNvPr>
          <p:cNvSpPr/>
          <p:nvPr/>
        </p:nvSpPr>
        <p:spPr>
          <a:xfrm>
            <a:off x="185352" y="1124208"/>
            <a:ext cx="11817035" cy="5157720"/>
          </a:xfrm>
          <a:prstGeom prst="rect">
            <a:avLst/>
          </a:prstGeom>
          <a:noFill/>
          <a:ln>
            <a:solidFill>
              <a:srgbClr val="2994FF"/>
            </a:solidFill>
          </a:ln>
        </p:spPr>
        <p:txBody>
          <a:bodyPr wrap="square" lIns="144000" rIns="144000" anchor="ctr">
            <a:noAutofit/>
          </a:bodyPr>
          <a:lstStyle/>
          <a:p>
            <a:pPr>
              <a:spcBef>
                <a:spcPts val="800"/>
              </a:spcBef>
            </a:pPr>
            <a:endParaRPr lang="ca-ES" sz="13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6AFA1411-B519-49AD-95BD-DFF51B9682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891763"/>
              </p:ext>
            </p:extLst>
          </p:nvPr>
        </p:nvGraphicFramePr>
        <p:xfrm>
          <a:off x="185352" y="469917"/>
          <a:ext cx="11817035" cy="492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9491">
                  <a:extLst>
                    <a:ext uri="{9D8B030D-6E8A-4147-A177-3AD203B41FA5}">
                      <a16:colId xmlns:a16="http://schemas.microsoft.com/office/drawing/2014/main" val="2976529534"/>
                    </a:ext>
                  </a:extLst>
                </a:gridCol>
                <a:gridCol w="2130552">
                  <a:extLst>
                    <a:ext uri="{9D8B030D-6E8A-4147-A177-3AD203B41FA5}">
                      <a16:colId xmlns:a16="http://schemas.microsoft.com/office/drawing/2014/main" val="816807203"/>
                    </a:ext>
                  </a:extLst>
                </a:gridCol>
                <a:gridCol w="2779776">
                  <a:extLst>
                    <a:ext uri="{9D8B030D-6E8A-4147-A177-3AD203B41FA5}">
                      <a16:colId xmlns:a16="http://schemas.microsoft.com/office/drawing/2014/main" val="1771980431"/>
                    </a:ext>
                  </a:extLst>
                </a:gridCol>
                <a:gridCol w="2779776">
                  <a:extLst>
                    <a:ext uri="{9D8B030D-6E8A-4147-A177-3AD203B41FA5}">
                      <a16:colId xmlns:a16="http://schemas.microsoft.com/office/drawing/2014/main" val="1445542465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122027163"/>
                    </a:ext>
                  </a:extLst>
                </a:gridCol>
              </a:tblGrid>
              <a:tr h="492023">
                <a:tc>
                  <a:txBody>
                    <a:bodyPr/>
                    <a:lstStyle/>
                    <a:p>
                      <a:pPr marL="0" lvl="1" indent="0" algn="l"/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LA1: Governança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LA2: </a:t>
                      </a:r>
                      <a:r>
                        <a:rPr lang="ca-ES" sz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Disseny i operacions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LA3: Sistemes de prevenció i atenció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LA4: Sensibilització i conscienciació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9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LA5: Eines tecnològiques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014651"/>
                  </a:ext>
                </a:extLst>
              </a:tr>
            </a:tbl>
          </a:graphicData>
        </a:graphic>
      </p:graphicFrame>
      <p:sp>
        <p:nvSpPr>
          <p:cNvPr id="20" name="Rectángulo 19">
            <a:extLst>
              <a:ext uri="{FF2B5EF4-FFF2-40B4-BE49-F238E27FC236}">
                <a16:creationId xmlns:a16="http://schemas.microsoft.com/office/drawing/2014/main" id="{6DF5466B-ED3F-46C0-B0DD-BF0B4500CF8F}"/>
              </a:ext>
            </a:extLst>
          </p:cNvPr>
          <p:cNvSpPr/>
          <p:nvPr/>
        </p:nvSpPr>
        <p:spPr>
          <a:xfrm>
            <a:off x="8119872" y="961940"/>
            <a:ext cx="128016" cy="162267"/>
          </a:xfrm>
          <a:prstGeom prst="rect">
            <a:avLst/>
          </a:prstGeom>
          <a:solidFill>
            <a:srgbClr val="29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12728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31 Rectángulo">
            <a:extLst>
              <a:ext uri="{FF2B5EF4-FFF2-40B4-BE49-F238E27FC236}">
                <a16:creationId xmlns:a16="http://schemas.microsoft.com/office/drawing/2014/main" id="{C0E9D126-037F-48FD-8429-4BC65235F564}"/>
              </a:ext>
            </a:extLst>
          </p:cNvPr>
          <p:cNvSpPr/>
          <p:nvPr/>
        </p:nvSpPr>
        <p:spPr>
          <a:xfrm>
            <a:off x="476008" y="1376363"/>
            <a:ext cx="11224452" cy="226791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144000" rIns="144000" anchor="ctr">
            <a:noAutofit/>
          </a:bodyPr>
          <a:lstStyle/>
          <a:p>
            <a:pPr>
              <a:spcBef>
                <a:spcPts val="800"/>
              </a:spcBef>
            </a:pPr>
            <a:r>
              <a:rPr lang="ca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Mesures de la LA4</a:t>
            </a:r>
            <a:endParaRPr lang="ca-E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31 Rectángulo">
            <a:extLst>
              <a:ext uri="{FF2B5EF4-FFF2-40B4-BE49-F238E27FC236}">
                <a16:creationId xmlns:a16="http://schemas.microsoft.com/office/drawing/2014/main" id="{F75B96F6-22CC-47B9-A7F2-A08203696757}"/>
              </a:ext>
            </a:extLst>
          </p:cNvPr>
          <p:cNvSpPr/>
          <p:nvPr/>
        </p:nvSpPr>
        <p:spPr>
          <a:xfrm>
            <a:off x="476007" y="1806016"/>
            <a:ext cx="2784000" cy="1830734"/>
          </a:xfrm>
          <a:prstGeom prst="snip2DiagRect">
            <a:avLst>
              <a:gd name="adj1" fmla="val 0"/>
              <a:gd name="adj2" fmla="val 13419"/>
            </a:avLst>
          </a:prstGeom>
          <a:solidFill>
            <a:srgbClr val="2994FF"/>
          </a:solidFill>
          <a:ln>
            <a:solidFill>
              <a:srgbClr val="2994FF"/>
            </a:solidFill>
          </a:ln>
        </p:spPr>
        <p:txBody>
          <a:bodyPr wrap="square" lIns="144000" rIns="96000" anchor="t">
            <a:noAutofit/>
          </a:bodyPr>
          <a:lstStyle/>
          <a:p>
            <a:r>
              <a:rPr lang="ca-ES" sz="10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4.2. Campanyes de conscienciació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D9251D8-CE55-4294-A66F-DE12A297F402}"/>
              </a:ext>
            </a:extLst>
          </p:cNvPr>
          <p:cNvSpPr txBox="1"/>
          <p:nvPr/>
        </p:nvSpPr>
        <p:spPr>
          <a:xfrm>
            <a:off x="3122809" y="1806017"/>
            <a:ext cx="8577651" cy="1830733"/>
          </a:xfrm>
          <a:prstGeom prst="rect">
            <a:avLst/>
          </a:prstGeom>
          <a:noFill/>
          <a:ln>
            <a:solidFill>
              <a:srgbClr val="2994FF"/>
            </a:solidFill>
          </a:ln>
        </p:spPr>
        <p:txBody>
          <a:bodyPr wrap="square" lIns="288000" tIns="96000" rIns="96000" bIns="96000" anchor="t">
            <a:spAutoFit/>
          </a:bodyPr>
          <a:lstStyle>
            <a:defPPr>
              <a:defRPr lang="en-US"/>
            </a:defPPr>
            <a:lvl1pPr marL="171450" indent="-171450" algn="just">
              <a:spcAft>
                <a:spcPts val="300"/>
              </a:spcAft>
              <a:buFont typeface="Arial" panose="020B0604020202020204" pitchFamily="34" charset="0"/>
              <a:buChar char="•"/>
              <a:defRPr sz="900">
                <a:solidFill>
                  <a:srgbClr val="7F7F7F"/>
                </a:solidFill>
              </a:defRPr>
            </a:lvl1pPr>
          </a:lstStyle>
          <a:p>
            <a:r>
              <a:rPr lang="ca-ES" sz="10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Campanyes d’informació i sensibilització adreçades a la ciutadania, fent èmfasi en el rebuig vers les violències sexuals i evidenciant l’existència del </a:t>
            </a:r>
            <a:r>
              <a:rPr lang="ca-ES" sz="11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Protocol</a:t>
            </a:r>
            <a:r>
              <a:rPr lang="ca-ES" sz="11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a-ES" sz="11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unitari i integral d’abordatge d’agressions sexuals per al sistema de mobilitat i transport</a:t>
            </a:r>
            <a:r>
              <a:rPr lang="ca-ES" sz="1100" b="0" i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públic</a:t>
            </a:r>
            <a:r>
              <a:rPr lang="ca-ES" sz="10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a-ES" sz="10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Incorporar en els projectes educatius de mobilitat la sensibilització vers l’assetjament sexual, fent èmfasi en la responsabilitat dels homes que assetgen.</a:t>
            </a:r>
          </a:p>
          <a:p>
            <a:r>
              <a:rPr lang="ca-ES" sz="10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Impulsar actuacions de sensibilització enfocades als homes, amb l’objectiu que se sentin interpel·lats i rebutgin les violències sexuals que poden produir-se.</a:t>
            </a:r>
          </a:p>
          <a:p>
            <a:r>
              <a:rPr lang="ca-ES" sz="10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Conscienciar de la importància de donar resposta a tota persona que pugui ser víctima d’un assetjament sexual, per incentivar a la intervenció comunitària.</a:t>
            </a:r>
          </a:p>
          <a:p>
            <a:r>
              <a:rPr lang="ca-ES" sz="10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Eliminar de tot el sistema de transport públic qualsevol publicitat sexista.</a:t>
            </a:r>
          </a:p>
        </p:txBody>
      </p:sp>
      <p:sp>
        <p:nvSpPr>
          <p:cNvPr id="13" name="31 Rectángulo">
            <a:extLst>
              <a:ext uri="{FF2B5EF4-FFF2-40B4-BE49-F238E27FC236}">
                <a16:creationId xmlns:a16="http://schemas.microsoft.com/office/drawing/2014/main" id="{BD892944-E582-40AA-85F8-E29111D9D0FC}"/>
              </a:ext>
            </a:extLst>
          </p:cNvPr>
          <p:cNvSpPr/>
          <p:nvPr/>
        </p:nvSpPr>
        <p:spPr>
          <a:xfrm>
            <a:off x="476007" y="3931764"/>
            <a:ext cx="2784000" cy="358087"/>
          </a:xfrm>
          <a:prstGeom prst="snip2DiagRect">
            <a:avLst>
              <a:gd name="adj1" fmla="val 0"/>
              <a:gd name="adj2" fmla="val 18167"/>
            </a:avLst>
          </a:prstGeom>
          <a:solidFill>
            <a:srgbClr val="2994FF"/>
          </a:solidFill>
          <a:ln>
            <a:solidFill>
              <a:srgbClr val="2994FF"/>
            </a:solidFill>
          </a:ln>
        </p:spPr>
        <p:txBody>
          <a:bodyPr wrap="square" lIns="144000" rIns="96000" anchor="t">
            <a:noAutofit/>
          </a:bodyPr>
          <a:lstStyle/>
          <a:p>
            <a:r>
              <a:rPr lang="ca-ES" sz="10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4.3. Atenció i recuperació a les víctimes </a:t>
            </a:r>
          </a:p>
        </p:txBody>
      </p:sp>
      <p:sp>
        <p:nvSpPr>
          <p:cNvPr id="14" name="31 Rectángulo">
            <a:extLst>
              <a:ext uri="{FF2B5EF4-FFF2-40B4-BE49-F238E27FC236}">
                <a16:creationId xmlns:a16="http://schemas.microsoft.com/office/drawing/2014/main" id="{F316E6F4-D7F7-444E-AC3F-E4F41F3603B4}"/>
              </a:ext>
            </a:extLst>
          </p:cNvPr>
          <p:cNvSpPr/>
          <p:nvPr/>
        </p:nvSpPr>
        <p:spPr>
          <a:xfrm>
            <a:off x="3122809" y="3931764"/>
            <a:ext cx="8577649" cy="358087"/>
          </a:xfrm>
          <a:prstGeom prst="rect">
            <a:avLst/>
          </a:prstGeom>
          <a:noFill/>
          <a:ln>
            <a:solidFill>
              <a:srgbClr val="2994FF"/>
            </a:solidFill>
          </a:ln>
        </p:spPr>
        <p:txBody>
          <a:bodyPr wrap="square" lIns="288000" tIns="96000" rIns="96000" bIns="96000" anchor="t">
            <a:spAutoFit/>
          </a:bodyPr>
          <a:lstStyle/>
          <a:p>
            <a:pPr marL="228594" indent="-228594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Impulsar campanyes comunicatives de les mesures de prevenció i actuació front l’assetjament sexual ja existents.</a:t>
            </a:r>
          </a:p>
        </p:txBody>
      </p:sp>
      <p:sp>
        <p:nvSpPr>
          <p:cNvPr id="11" name="31 Rectángulo">
            <a:extLst>
              <a:ext uri="{FF2B5EF4-FFF2-40B4-BE49-F238E27FC236}">
                <a16:creationId xmlns:a16="http://schemas.microsoft.com/office/drawing/2014/main" id="{12AD4286-3BA5-43B3-9217-D69743100F44}"/>
              </a:ext>
            </a:extLst>
          </p:cNvPr>
          <p:cNvSpPr/>
          <p:nvPr/>
        </p:nvSpPr>
        <p:spPr>
          <a:xfrm>
            <a:off x="185352" y="1124208"/>
            <a:ext cx="11817035" cy="5157720"/>
          </a:xfrm>
          <a:prstGeom prst="rect">
            <a:avLst/>
          </a:prstGeom>
          <a:noFill/>
          <a:ln>
            <a:solidFill>
              <a:srgbClr val="2994FF"/>
            </a:solidFill>
          </a:ln>
        </p:spPr>
        <p:txBody>
          <a:bodyPr wrap="square" lIns="144000" rIns="144000" anchor="ctr">
            <a:noAutofit/>
          </a:bodyPr>
          <a:lstStyle/>
          <a:p>
            <a:pPr>
              <a:spcBef>
                <a:spcPts val="800"/>
              </a:spcBef>
            </a:pPr>
            <a:endParaRPr lang="ca-ES" sz="13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C225408D-F8AB-441A-977D-3DADD143A9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538765"/>
              </p:ext>
            </p:extLst>
          </p:nvPr>
        </p:nvGraphicFramePr>
        <p:xfrm>
          <a:off x="185352" y="469917"/>
          <a:ext cx="11817035" cy="492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9491">
                  <a:extLst>
                    <a:ext uri="{9D8B030D-6E8A-4147-A177-3AD203B41FA5}">
                      <a16:colId xmlns:a16="http://schemas.microsoft.com/office/drawing/2014/main" val="2976529534"/>
                    </a:ext>
                  </a:extLst>
                </a:gridCol>
                <a:gridCol w="2130552">
                  <a:extLst>
                    <a:ext uri="{9D8B030D-6E8A-4147-A177-3AD203B41FA5}">
                      <a16:colId xmlns:a16="http://schemas.microsoft.com/office/drawing/2014/main" val="816807203"/>
                    </a:ext>
                  </a:extLst>
                </a:gridCol>
                <a:gridCol w="2779776">
                  <a:extLst>
                    <a:ext uri="{9D8B030D-6E8A-4147-A177-3AD203B41FA5}">
                      <a16:colId xmlns:a16="http://schemas.microsoft.com/office/drawing/2014/main" val="1771980431"/>
                    </a:ext>
                  </a:extLst>
                </a:gridCol>
                <a:gridCol w="2779776">
                  <a:extLst>
                    <a:ext uri="{9D8B030D-6E8A-4147-A177-3AD203B41FA5}">
                      <a16:colId xmlns:a16="http://schemas.microsoft.com/office/drawing/2014/main" val="1445542465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122027163"/>
                    </a:ext>
                  </a:extLst>
                </a:gridCol>
              </a:tblGrid>
              <a:tr h="492023">
                <a:tc>
                  <a:txBody>
                    <a:bodyPr/>
                    <a:lstStyle/>
                    <a:p>
                      <a:pPr marL="0" lvl="1" indent="0" algn="l"/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LA1: Governança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LA2: </a:t>
                      </a:r>
                      <a:r>
                        <a:rPr lang="ca-ES" sz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Disseny i operacions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LA3: Sistemes de prevenció i atenció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LA4: Sensibilització i conscienciació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9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LA5: Eines tecnològiques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014651"/>
                  </a:ext>
                </a:extLst>
              </a:tr>
            </a:tbl>
          </a:graphicData>
        </a:graphic>
      </p:graphicFrame>
      <p:sp>
        <p:nvSpPr>
          <p:cNvPr id="15" name="Rectángulo 14">
            <a:extLst>
              <a:ext uri="{FF2B5EF4-FFF2-40B4-BE49-F238E27FC236}">
                <a16:creationId xmlns:a16="http://schemas.microsoft.com/office/drawing/2014/main" id="{C90B2298-AC2B-442B-AF41-23D86D4115B6}"/>
              </a:ext>
            </a:extLst>
          </p:cNvPr>
          <p:cNvSpPr/>
          <p:nvPr/>
        </p:nvSpPr>
        <p:spPr>
          <a:xfrm>
            <a:off x="8119872" y="961940"/>
            <a:ext cx="128016" cy="162267"/>
          </a:xfrm>
          <a:prstGeom prst="rect">
            <a:avLst/>
          </a:prstGeom>
          <a:solidFill>
            <a:srgbClr val="29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09850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F0F9B1D-CF5E-42B7-B77A-9779A0E3B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826985"/>
              </p:ext>
            </p:extLst>
          </p:nvPr>
        </p:nvGraphicFramePr>
        <p:xfrm>
          <a:off x="483774" y="1376363"/>
          <a:ext cx="11224452" cy="163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2039">
                  <a:extLst>
                    <a:ext uri="{9D8B030D-6E8A-4147-A177-3AD203B41FA5}">
                      <a16:colId xmlns:a16="http://schemas.microsoft.com/office/drawing/2014/main" val="3142424608"/>
                    </a:ext>
                  </a:extLst>
                </a:gridCol>
                <a:gridCol w="9502413">
                  <a:extLst>
                    <a:ext uri="{9D8B030D-6E8A-4147-A177-3AD203B41FA5}">
                      <a16:colId xmlns:a16="http://schemas.microsoft.com/office/drawing/2014/main" val="1874021284"/>
                    </a:ext>
                  </a:extLst>
                </a:gridCol>
              </a:tblGrid>
              <a:tr h="51712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a-E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Estimular</a:t>
                      </a:r>
                      <a:r>
                        <a:rPr lang="ca-E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l’ús de les eines tecnològiques a la disposició de la ciutadania per tal d’afavorir la denúncia de situacions d’assetjament sexual i facilitar la connexió de les persones usuàries del transport públic amb les empreses proveïdores del transport públic.</a:t>
                      </a:r>
                      <a:endParaRPr lang="ca-E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4890211"/>
                  </a:ext>
                </a:extLst>
              </a:tr>
              <a:tr h="94384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Propòsits de la </a:t>
                      </a:r>
                      <a:r>
                        <a:rPr lang="ca-E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LA5</a:t>
                      </a:r>
                      <a:endParaRPr lang="ca-E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Afavorir la recepció</a:t>
                      </a:r>
                      <a:r>
                        <a:rPr lang="ca-E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denúncies de violències sexuals al transport públic.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Encoratjar</a:t>
                      </a:r>
                      <a:r>
                        <a:rPr lang="ca-E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denunciar a les dones i les persones LGBTI que viuen situacions d’assetjament sexual al transport públic.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Facilitar que les persones que viuen situacions d’assetjament sexual al transport públic puguin denunciar aquestes situacions, com a resposta comunitària.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Observar</a:t>
                      </a:r>
                      <a:r>
                        <a:rPr lang="ca-E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quines variables intervenen en les situacions d’assetjament sexual al transport públic (zona, hora, afluència, espai, etc.).</a:t>
                      </a:r>
                      <a:endParaRPr lang="ca-ES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6699172"/>
                  </a:ext>
                </a:extLst>
              </a:tr>
            </a:tbl>
          </a:graphicData>
        </a:graphic>
      </p:graphicFrame>
      <p:sp>
        <p:nvSpPr>
          <p:cNvPr id="18" name="31 Rectángulo">
            <a:extLst>
              <a:ext uri="{FF2B5EF4-FFF2-40B4-BE49-F238E27FC236}">
                <a16:creationId xmlns:a16="http://schemas.microsoft.com/office/drawing/2014/main" id="{C0E9D126-037F-48FD-8429-4BC65235F564}"/>
              </a:ext>
            </a:extLst>
          </p:cNvPr>
          <p:cNvSpPr/>
          <p:nvPr/>
        </p:nvSpPr>
        <p:spPr>
          <a:xfrm>
            <a:off x="483774" y="3176639"/>
            <a:ext cx="11224452" cy="226791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144000" rIns="144000" anchor="ctr">
            <a:noAutofit/>
          </a:bodyPr>
          <a:lstStyle/>
          <a:p>
            <a:pPr>
              <a:spcBef>
                <a:spcPts val="800"/>
              </a:spcBef>
            </a:pPr>
            <a:r>
              <a:rPr lang="ca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Mesures de la LA5</a:t>
            </a:r>
            <a:endParaRPr lang="ca-E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31 Rectángulo">
            <a:extLst>
              <a:ext uri="{FF2B5EF4-FFF2-40B4-BE49-F238E27FC236}">
                <a16:creationId xmlns:a16="http://schemas.microsoft.com/office/drawing/2014/main" id="{BD892944-E582-40AA-85F8-E29111D9D0FC}"/>
              </a:ext>
            </a:extLst>
          </p:cNvPr>
          <p:cNvSpPr/>
          <p:nvPr/>
        </p:nvSpPr>
        <p:spPr>
          <a:xfrm>
            <a:off x="483774" y="3557419"/>
            <a:ext cx="2784000" cy="902017"/>
          </a:xfrm>
          <a:prstGeom prst="snip2DiagRect">
            <a:avLst>
              <a:gd name="adj1" fmla="val 0"/>
              <a:gd name="adj2" fmla="val 18167"/>
            </a:avLst>
          </a:prstGeom>
          <a:solidFill>
            <a:srgbClr val="73D0F9"/>
          </a:solidFill>
          <a:ln>
            <a:solidFill>
              <a:srgbClr val="73D0F9"/>
            </a:solidFill>
          </a:ln>
        </p:spPr>
        <p:txBody>
          <a:bodyPr wrap="square" lIns="144000" rIns="96000" anchor="t">
            <a:noAutofit/>
          </a:bodyPr>
          <a:lstStyle/>
          <a:p>
            <a:r>
              <a:rPr lang="ca-ES" sz="10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5.1. Pàgines web, aplicacions mòbils i fòrums col·lectius</a:t>
            </a:r>
          </a:p>
        </p:txBody>
      </p:sp>
      <p:sp>
        <p:nvSpPr>
          <p:cNvPr id="24" name="31 Rectángulo">
            <a:extLst>
              <a:ext uri="{FF2B5EF4-FFF2-40B4-BE49-F238E27FC236}">
                <a16:creationId xmlns:a16="http://schemas.microsoft.com/office/drawing/2014/main" id="{F316E6F4-D7F7-444E-AC3F-E4F41F3603B4}"/>
              </a:ext>
            </a:extLst>
          </p:cNvPr>
          <p:cNvSpPr/>
          <p:nvPr/>
        </p:nvSpPr>
        <p:spPr>
          <a:xfrm>
            <a:off x="3130576" y="3557419"/>
            <a:ext cx="8577649" cy="902018"/>
          </a:xfrm>
          <a:prstGeom prst="rect">
            <a:avLst/>
          </a:prstGeom>
          <a:noFill/>
          <a:ln>
            <a:solidFill>
              <a:srgbClr val="73D0F9"/>
            </a:solidFill>
          </a:ln>
        </p:spPr>
        <p:txBody>
          <a:bodyPr wrap="square" lIns="288000" tIns="96000" rIns="96000" bIns="96000" anchor="t">
            <a:spAutoFit/>
          </a:bodyPr>
          <a:lstStyle/>
          <a:p>
            <a:pPr marL="228594" indent="-228594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Impulsar una bústia virtual anònima de denúncies de violències sexuals per poder comptabilitzar els assetjaments que es pateixen o es detecten al transport públic, però que no s’inicia un procediment administratiu.</a:t>
            </a:r>
          </a:p>
          <a:p>
            <a:pPr marL="228594" indent="-228594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Incorporar una eina de comunicació o una aplicació digital per tal de que les persones usuàries puguin reportar qualsevol situació d’assetjament sexual, i permetre així ràpidament l’actuació dels agents de vigilància.</a:t>
            </a:r>
          </a:p>
        </p:txBody>
      </p:sp>
      <p:sp>
        <p:nvSpPr>
          <p:cNvPr id="25" name="31 Rectángulo">
            <a:extLst>
              <a:ext uri="{FF2B5EF4-FFF2-40B4-BE49-F238E27FC236}">
                <a16:creationId xmlns:a16="http://schemas.microsoft.com/office/drawing/2014/main" id="{F75B96F6-22CC-47B9-A7F2-A08203696757}"/>
              </a:ext>
            </a:extLst>
          </p:cNvPr>
          <p:cNvSpPr/>
          <p:nvPr/>
        </p:nvSpPr>
        <p:spPr>
          <a:xfrm>
            <a:off x="483775" y="4605935"/>
            <a:ext cx="2784000" cy="724458"/>
          </a:xfrm>
          <a:prstGeom prst="snip2DiagRect">
            <a:avLst>
              <a:gd name="adj1" fmla="val 0"/>
              <a:gd name="adj2" fmla="val 13419"/>
            </a:avLst>
          </a:prstGeom>
          <a:solidFill>
            <a:srgbClr val="73D0F9"/>
          </a:solidFill>
          <a:ln>
            <a:solidFill>
              <a:srgbClr val="73D0F9"/>
            </a:solidFill>
          </a:ln>
        </p:spPr>
        <p:txBody>
          <a:bodyPr wrap="square" lIns="144000" rIns="96000" anchor="t">
            <a:noAutofit/>
          </a:bodyPr>
          <a:lstStyle/>
          <a:p>
            <a:r>
              <a:rPr lang="ca-ES" sz="10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5.2. Digitalització de les agressions i punts crítics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D9251D8-CE55-4294-A66F-DE12A297F402}"/>
              </a:ext>
            </a:extLst>
          </p:cNvPr>
          <p:cNvSpPr txBox="1"/>
          <p:nvPr/>
        </p:nvSpPr>
        <p:spPr>
          <a:xfrm>
            <a:off x="3130576" y="4605936"/>
            <a:ext cx="8577651" cy="724982"/>
          </a:xfrm>
          <a:prstGeom prst="rect">
            <a:avLst/>
          </a:prstGeom>
          <a:noFill/>
          <a:ln>
            <a:solidFill>
              <a:srgbClr val="73D0F9"/>
            </a:solidFill>
          </a:ln>
        </p:spPr>
        <p:txBody>
          <a:bodyPr wrap="square" lIns="288000" tIns="96000" rIns="96000" bIns="96000" anchor="t">
            <a:spAutoFit/>
          </a:bodyPr>
          <a:lstStyle>
            <a:defPPr>
              <a:defRPr lang="en-US"/>
            </a:defPPr>
            <a:lvl1pPr marL="171450" indent="-171450" algn="just">
              <a:spcAft>
                <a:spcPts val="300"/>
              </a:spcAft>
              <a:buFont typeface="Arial" panose="020B0604020202020204" pitchFamily="34" charset="0"/>
              <a:buChar char="•"/>
              <a:defRPr sz="900">
                <a:solidFill>
                  <a:srgbClr val="7F7F7F"/>
                </a:solidFill>
              </a:defRPr>
            </a:lvl1pPr>
          </a:lstStyle>
          <a:p>
            <a:r>
              <a:rPr lang="ca-ES" sz="10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 un mapeig d’aquelles estacions o transports en què es denuncien més situacions d’assetjament sexual per a dissenyar mesures específiques.</a:t>
            </a:r>
          </a:p>
          <a:p>
            <a:r>
              <a:rPr lang="ca-ES" sz="10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Creació d’un Registre que reculli les situacions d’assetjament detectades i denunciades.</a:t>
            </a:r>
          </a:p>
        </p:txBody>
      </p:sp>
      <p:sp>
        <p:nvSpPr>
          <p:cNvPr id="9" name="31 Rectángulo">
            <a:extLst>
              <a:ext uri="{FF2B5EF4-FFF2-40B4-BE49-F238E27FC236}">
                <a16:creationId xmlns:a16="http://schemas.microsoft.com/office/drawing/2014/main" id="{7FE9B05F-B4FE-47DC-93EE-C2A6AA464440}"/>
              </a:ext>
            </a:extLst>
          </p:cNvPr>
          <p:cNvSpPr/>
          <p:nvPr/>
        </p:nvSpPr>
        <p:spPr>
          <a:xfrm>
            <a:off x="185352" y="1124208"/>
            <a:ext cx="11817035" cy="51577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lIns="144000" rIns="144000" anchor="ctr">
            <a:noAutofit/>
          </a:bodyPr>
          <a:lstStyle/>
          <a:p>
            <a:pPr>
              <a:spcBef>
                <a:spcPts val="800"/>
              </a:spcBef>
            </a:pPr>
            <a:endParaRPr lang="ca-ES" sz="13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D664245C-25D7-4ED2-ABC9-23C8C8F6B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258780"/>
              </p:ext>
            </p:extLst>
          </p:nvPr>
        </p:nvGraphicFramePr>
        <p:xfrm>
          <a:off x="185352" y="469917"/>
          <a:ext cx="11817035" cy="492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9491">
                  <a:extLst>
                    <a:ext uri="{9D8B030D-6E8A-4147-A177-3AD203B41FA5}">
                      <a16:colId xmlns:a16="http://schemas.microsoft.com/office/drawing/2014/main" val="2976529534"/>
                    </a:ext>
                  </a:extLst>
                </a:gridCol>
                <a:gridCol w="2130552">
                  <a:extLst>
                    <a:ext uri="{9D8B030D-6E8A-4147-A177-3AD203B41FA5}">
                      <a16:colId xmlns:a16="http://schemas.microsoft.com/office/drawing/2014/main" val="816807203"/>
                    </a:ext>
                  </a:extLst>
                </a:gridCol>
                <a:gridCol w="2779776">
                  <a:extLst>
                    <a:ext uri="{9D8B030D-6E8A-4147-A177-3AD203B41FA5}">
                      <a16:colId xmlns:a16="http://schemas.microsoft.com/office/drawing/2014/main" val="1771980431"/>
                    </a:ext>
                  </a:extLst>
                </a:gridCol>
                <a:gridCol w="2779776">
                  <a:extLst>
                    <a:ext uri="{9D8B030D-6E8A-4147-A177-3AD203B41FA5}">
                      <a16:colId xmlns:a16="http://schemas.microsoft.com/office/drawing/2014/main" val="1445542465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122027163"/>
                    </a:ext>
                  </a:extLst>
                </a:gridCol>
              </a:tblGrid>
              <a:tr h="492023">
                <a:tc>
                  <a:txBody>
                    <a:bodyPr/>
                    <a:lstStyle/>
                    <a:p>
                      <a:pPr marL="0" lvl="1" indent="0" algn="l"/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LA1: Governança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LA2: </a:t>
                      </a:r>
                      <a:r>
                        <a:rPr lang="ca-ES" sz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Disseny i operacions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LA3: Sistemes de prevenció i atenció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LA4: Sensibilització i conscienciació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LA5: Eines tecnològiques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014651"/>
                  </a:ext>
                </a:extLst>
              </a:tr>
            </a:tbl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484BD8EF-8C1E-4DC0-B4E4-BC77EC0DDE18}"/>
              </a:ext>
            </a:extLst>
          </p:cNvPr>
          <p:cNvSpPr/>
          <p:nvPr/>
        </p:nvSpPr>
        <p:spPr>
          <a:xfrm>
            <a:off x="10725912" y="961941"/>
            <a:ext cx="128016" cy="1622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77612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BD86AC42-ECFF-4018-BD97-B325E79F4179}"/>
              </a:ext>
            </a:extLst>
          </p:cNvPr>
          <p:cNvSpPr/>
          <p:nvPr/>
        </p:nvSpPr>
        <p:spPr>
          <a:xfrm>
            <a:off x="5358015" y="1955564"/>
            <a:ext cx="5357091" cy="2881720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133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echa: pentágono 2">
            <a:extLst>
              <a:ext uri="{FF2B5EF4-FFF2-40B4-BE49-F238E27FC236}">
                <a16:creationId xmlns:a16="http://schemas.microsoft.com/office/drawing/2014/main" id="{6FEC4E70-F4F4-4E72-AA35-1F6AE19BADBF}"/>
              </a:ext>
            </a:extLst>
          </p:cNvPr>
          <p:cNvSpPr/>
          <p:nvPr/>
        </p:nvSpPr>
        <p:spPr>
          <a:xfrm>
            <a:off x="1476895" y="1955564"/>
            <a:ext cx="4948749" cy="2881720"/>
          </a:xfrm>
          <a:prstGeom prst="homePlate">
            <a:avLst>
              <a:gd name="adj" fmla="val 2601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133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31 Rectángulo">
            <a:extLst>
              <a:ext uri="{FF2B5EF4-FFF2-40B4-BE49-F238E27FC236}">
                <a16:creationId xmlns:a16="http://schemas.microsoft.com/office/drawing/2014/main" id="{C1F75D79-D1B7-4945-A352-4770141FA2F4}"/>
              </a:ext>
            </a:extLst>
          </p:cNvPr>
          <p:cNvSpPr/>
          <p:nvPr/>
        </p:nvSpPr>
        <p:spPr>
          <a:xfrm>
            <a:off x="1625601" y="2144705"/>
            <a:ext cx="3972560" cy="2462341"/>
          </a:xfrm>
          <a:prstGeom prst="rect">
            <a:avLst/>
          </a:prstGeom>
          <a:noFill/>
        </p:spPr>
        <p:txBody>
          <a:bodyPr wrap="square" lIns="144000" rIns="144000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ca-ES" sz="146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1. Relacions de precedències i sinèrgies</a:t>
            </a:r>
          </a:p>
          <a:p>
            <a:pPr marL="228594" indent="-228594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a-E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relacions de precedències indiquen condicions necessàries per iniciar les mesures</a:t>
            </a:r>
          </a:p>
          <a:p>
            <a:pPr marL="228594" indent="-228594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a-E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relacions de sinèrgies indiquen mesures que es beneficien del seu desenvolupament seqüencial o en paral·lel, però no indiquen una condició</a:t>
            </a:r>
          </a:p>
        </p:txBody>
      </p:sp>
      <p:sp>
        <p:nvSpPr>
          <p:cNvPr id="9" name="31 Rectángulo">
            <a:extLst>
              <a:ext uri="{FF2B5EF4-FFF2-40B4-BE49-F238E27FC236}">
                <a16:creationId xmlns:a16="http://schemas.microsoft.com/office/drawing/2014/main" id="{C2C50520-FDE4-4430-AFDA-D465309334F1}"/>
              </a:ext>
            </a:extLst>
          </p:cNvPr>
          <p:cNvSpPr/>
          <p:nvPr/>
        </p:nvSpPr>
        <p:spPr>
          <a:xfrm>
            <a:off x="6584095" y="2144706"/>
            <a:ext cx="3972560" cy="2308645"/>
          </a:xfrm>
          <a:prstGeom prst="rect">
            <a:avLst/>
          </a:prstGeom>
          <a:noFill/>
        </p:spPr>
        <p:txBody>
          <a:bodyPr wrap="square" lIns="144000" rIns="144000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ca-ES" sz="1467" b="1">
                <a:latin typeface="Arial" panose="020B0604020202020204" pitchFamily="34" charset="0"/>
                <a:cs typeface="Arial" panose="020B0604020202020204" pitchFamily="34" charset="0"/>
              </a:rPr>
              <a:t>Fase 2. Caracterització dels beneficis i complexitat de les mesures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ca-ES" sz="1400">
                <a:latin typeface="Arial" panose="020B0604020202020204" pitchFamily="34" charset="0"/>
                <a:cs typeface="Arial" panose="020B0604020202020204" pitchFamily="34" charset="0"/>
              </a:rPr>
              <a:t>Permet prioritzar mesures sense relacions de precedències entre elles, segons dos criteris: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ca-ES" sz="1400" b="1">
                <a:latin typeface="Arial" panose="020B0604020202020204" pitchFamily="34" charset="0"/>
                <a:cs typeface="Arial" panose="020B0604020202020204" pitchFamily="34" charset="0"/>
              </a:rPr>
              <a:t>Beneficis</a:t>
            </a:r>
            <a:r>
              <a:rPr lang="ca-ES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067">
                <a:latin typeface="Arial" panose="020B0604020202020204" pitchFamily="34" charset="0"/>
                <a:cs typeface="Arial" panose="020B0604020202020204" pitchFamily="34" charset="0"/>
              </a:rPr>
              <a:t>(alineació amb els objectius, impacte socioeconòmic, rellevància estratègica, etc.)</a:t>
            </a:r>
            <a:endParaRPr lang="ca-E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a-ES" sz="1400" b="1">
                <a:latin typeface="Arial" panose="020B0604020202020204" pitchFamily="34" charset="0"/>
                <a:cs typeface="Arial" panose="020B0604020202020204" pitchFamily="34" charset="0"/>
              </a:rPr>
              <a:t>Complexitat</a:t>
            </a:r>
            <a:r>
              <a:rPr lang="ca-ES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067">
                <a:latin typeface="Arial" panose="020B0604020202020204" pitchFamily="34" charset="0"/>
                <a:cs typeface="Arial" panose="020B0604020202020204" pitchFamily="34" charset="0"/>
              </a:rPr>
              <a:t>(inversió econòmica, condicionants legals, terminis d’implementació, maduresa tecnològica, etc.)</a:t>
            </a:r>
            <a:endParaRPr lang="ca-E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echa: pentágono 10">
            <a:extLst>
              <a:ext uri="{FF2B5EF4-FFF2-40B4-BE49-F238E27FC236}">
                <a16:creationId xmlns:a16="http://schemas.microsoft.com/office/drawing/2014/main" id="{D5D37F5F-570C-43F7-A351-47AB8E8D9D30}"/>
              </a:ext>
            </a:extLst>
          </p:cNvPr>
          <p:cNvSpPr/>
          <p:nvPr/>
        </p:nvSpPr>
        <p:spPr>
          <a:xfrm rot="5400000">
            <a:off x="5892192" y="4483616"/>
            <a:ext cx="407616" cy="1371691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133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1 Rectángulo">
            <a:extLst>
              <a:ext uri="{FF2B5EF4-FFF2-40B4-BE49-F238E27FC236}">
                <a16:creationId xmlns:a16="http://schemas.microsoft.com/office/drawing/2014/main" id="{15ECF9EA-BCA6-42F5-B003-FAB98D52AF46}"/>
              </a:ext>
            </a:extLst>
          </p:cNvPr>
          <p:cNvSpPr/>
          <p:nvPr/>
        </p:nvSpPr>
        <p:spPr>
          <a:xfrm>
            <a:off x="1838232" y="5373270"/>
            <a:ext cx="8515537" cy="410639"/>
          </a:xfrm>
          <a:prstGeom prst="rect">
            <a:avLst/>
          </a:prstGeom>
          <a:noFill/>
        </p:spPr>
        <p:txBody>
          <a:bodyPr wrap="square" lIns="144000" rIns="144000">
            <a:noAutofit/>
          </a:bodyPr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ca-ES" sz="1467" b="1">
                <a:latin typeface="Arial" panose="020B0604020202020204" pitchFamily="34" charset="0"/>
                <a:cs typeface="Arial" panose="020B0604020202020204" pitchFamily="34" charset="0"/>
              </a:rPr>
              <a:t>Fase 3. Cronograma d’implementació</a:t>
            </a:r>
            <a:r>
              <a:rPr lang="ca-ES" sz="1400" b="1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>
              <a:spcAft>
                <a:spcPts val="800"/>
              </a:spcAft>
            </a:pPr>
            <a:r>
              <a:rPr lang="ca-ES" sz="1333">
                <a:latin typeface="Arial" panose="020B0604020202020204" pitchFamily="34" charset="0"/>
                <a:cs typeface="Arial" panose="020B0604020202020204" pitchFamily="34" charset="0"/>
              </a:rPr>
              <a:t>Mesures prioritzades en funció de les </a:t>
            </a:r>
            <a:r>
              <a:rPr lang="ca-ES" sz="1333" b="1">
                <a:latin typeface="Arial" panose="020B0604020202020204" pitchFamily="34" charset="0"/>
                <a:cs typeface="Arial" panose="020B0604020202020204" pitchFamily="34" charset="0"/>
              </a:rPr>
              <a:t>relacions lògiques </a:t>
            </a:r>
            <a:r>
              <a:rPr lang="ca-ES" sz="1333">
                <a:latin typeface="Arial" panose="020B0604020202020204" pitchFamily="34" charset="0"/>
                <a:cs typeface="Arial" panose="020B0604020202020204" pitchFamily="34" charset="0"/>
              </a:rPr>
              <a:t>entre elles i el seu </a:t>
            </a:r>
            <a:r>
              <a:rPr lang="ca-ES" sz="1333" b="1">
                <a:latin typeface="Arial" panose="020B0604020202020204" pitchFamily="34" charset="0"/>
                <a:cs typeface="Arial" panose="020B0604020202020204" pitchFamily="34" charset="0"/>
              </a:rPr>
              <a:t>grau de retorn </a:t>
            </a:r>
            <a:r>
              <a:rPr lang="ca-ES" sz="1333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ca-ES" sz="1333" b="1">
                <a:latin typeface="Arial" panose="020B0604020202020204" pitchFamily="34" charset="0"/>
                <a:cs typeface="Arial" panose="020B0604020202020204" pitchFamily="34" charset="0"/>
              </a:rPr>
              <a:t>complexitat</a:t>
            </a:r>
            <a:r>
              <a:rPr lang="ca-ES" sz="1333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99F47E-0AAF-4C3E-AD89-42664D539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/>
              <a:t>6. Calendari</a:t>
            </a:r>
            <a:br>
              <a:rPr lang="ca-ES"/>
            </a:br>
            <a:endParaRPr lang="ca-ES"/>
          </a:p>
        </p:txBody>
      </p:sp>
      <p:sp>
        <p:nvSpPr>
          <p:cNvPr id="13" name="31 Rectángulo">
            <a:extLst>
              <a:ext uri="{FF2B5EF4-FFF2-40B4-BE49-F238E27FC236}">
                <a16:creationId xmlns:a16="http://schemas.microsoft.com/office/drawing/2014/main" id="{E5CD39B3-6309-4F0C-9AED-AB169D2DD7AC}"/>
              </a:ext>
            </a:extLst>
          </p:cNvPr>
          <p:cNvSpPr/>
          <p:nvPr/>
        </p:nvSpPr>
        <p:spPr>
          <a:xfrm>
            <a:off x="717755" y="1179683"/>
            <a:ext cx="10609831" cy="543867"/>
          </a:xfrm>
          <a:prstGeom prst="rect">
            <a:avLst/>
          </a:prstGeom>
          <a:noFill/>
        </p:spPr>
        <p:txBody>
          <a:bodyPr wrap="square" lIns="144000" rIns="144000">
            <a:spAutoFit/>
          </a:bodyPr>
          <a:lstStyle/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ca-ES" sz="1467" dirty="0">
                <a:latin typeface="Arial" panose="020B0604020202020204" pitchFamily="34" charset="0"/>
                <a:cs typeface="Arial" panose="020B0604020202020204" pitchFamily="34" charset="0"/>
              </a:rPr>
              <a:t>El cronograma que es presenta és el </a:t>
            </a:r>
            <a:r>
              <a:rPr lang="ca-ES" sz="1467" b="1" dirty="0">
                <a:latin typeface="Arial" panose="020B0604020202020204" pitchFamily="34" charset="0"/>
                <a:cs typeface="Arial" panose="020B0604020202020204" pitchFamily="34" charset="0"/>
              </a:rPr>
              <a:t>resultat d’una anàlisi de priorització de les mesures</a:t>
            </a:r>
            <a:r>
              <a:rPr lang="ca-ES" sz="1467" dirty="0">
                <a:latin typeface="Arial" panose="020B0604020202020204" pitchFamily="34" charset="0"/>
                <a:cs typeface="Arial" panose="020B0604020202020204" pitchFamily="34" charset="0"/>
              </a:rPr>
              <a:t>. Aquest s’ha efectuat en dues fases*:</a:t>
            </a:r>
            <a:endParaRPr lang="ca-ES" sz="1467" dirty="0">
              <a:effectLst>
                <a:glow>
                  <a:prstClr val="white">
                    <a:lumMod val="50000"/>
                    <a:alpha val="92000"/>
                  </a:prst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656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Tabla 59">
            <a:extLst>
              <a:ext uri="{FF2B5EF4-FFF2-40B4-BE49-F238E27FC236}">
                <a16:creationId xmlns:a16="http://schemas.microsoft.com/office/drawing/2014/main" id="{39A26FB7-D5A3-484A-AF1E-A3F58842E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040837"/>
              </p:ext>
            </p:extLst>
          </p:nvPr>
        </p:nvGraphicFramePr>
        <p:xfrm>
          <a:off x="280436" y="1148260"/>
          <a:ext cx="11584014" cy="4732770"/>
        </p:xfrm>
        <a:graphic>
          <a:graphicData uri="http://schemas.openxmlformats.org/drawingml/2006/table">
            <a:tbl>
              <a:tblPr/>
              <a:tblGrid>
                <a:gridCol w="332212">
                  <a:extLst>
                    <a:ext uri="{9D8B030D-6E8A-4147-A177-3AD203B41FA5}">
                      <a16:colId xmlns:a16="http://schemas.microsoft.com/office/drawing/2014/main" val="877308186"/>
                    </a:ext>
                  </a:extLst>
                </a:gridCol>
                <a:gridCol w="5636617">
                  <a:extLst>
                    <a:ext uri="{9D8B030D-6E8A-4147-A177-3AD203B41FA5}">
                      <a16:colId xmlns:a16="http://schemas.microsoft.com/office/drawing/2014/main" val="4237407070"/>
                    </a:ext>
                  </a:extLst>
                </a:gridCol>
                <a:gridCol w="1123037">
                  <a:extLst>
                    <a:ext uri="{9D8B030D-6E8A-4147-A177-3AD203B41FA5}">
                      <a16:colId xmlns:a16="http://schemas.microsoft.com/office/drawing/2014/main" val="865220627"/>
                    </a:ext>
                  </a:extLst>
                </a:gridCol>
                <a:gridCol w="1123037">
                  <a:extLst>
                    <a:ext uri="{9D8B030D-6E8A-4147-A177-3AD203B41FA5}">
                      <a16:colId xmlns:a16="http://schemas.microsoft.com/office/drawing/2014/main" val="3127890631"/>
                    </a:ext>
                  </a:extLst>
                </a:gridCol>
                <a:gridCol w="1123037">
                  <a:extLst>
                    <a:ext uri="{9D8B030D-6E8A-4147-A177-3AD203B41FA5}">
                      <a16:colId xmlns:a16="http://schemas.microsoft.com/office/drawing/2014/main" val="2550558711"/>
                    </a:ext>
                  </a:extLst>
                </a:gridCol>
                <a:gridCol w="1123037">
                  <a:extLst>
                    <a:ext uri="{9D8B030D-6E8A-4147-A177-3AD203B41FA5}">
                      <a16:colId xmlns:a16="http://schemas.microsoft.com/office/drawing/2014/main" val="3023648846"/>
                    </a:ext>
                  </a:extLst>
                </a:gridCol>
                <a:gridCol w="1123037">
                  <a:extLst>
                    <a:ext uri="{9D8B030D-6E8A-4147-A177-3AD203B41FA5}">
                      <a16:colId xmlns:a16="http://schemas.microsoft.com/office/drawing/2014/main" val="1319705255"/>
                    </a:ext>
                  </a:extLst>
                </a:gridCol>
              </a:tblGrid>
              <a:tr h="284302">
                <a:tc>
                  <a:txBody>
                    <a:bodyPr/>
                    <a:lstStyle/>
                    <a:p>
                      <a:pPr algn="l" fontAlgn="ctr"/>
                      <a:endParaRPr lang="ca-ES" sz="11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0836" marR="110836" marT="48000" marB="4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rtl="0" fontAlgn="ctr">
                        <a:buFont typeface="Arial" panose="020B0604020202020204" pitchFamily="34" charset="0"/>
                        <a:buNone/>
                      </a:pPr>
                      <a:endParaRPr lang="ca-ES" sz="1100" b="1" i="0" u="none" strike="noStrik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48000" marB="48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9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48000" marR="48000" marT="48000" marB="48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9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48000" marR="48000" marT="48000" marB="48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9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48000" marR="48000" marT="48000" marB="48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900" b="1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48000" marR="48000" marT="48000" marB="48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900" b="1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48000" marR="48000" marT="48000" marB="48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582755"/>
                  </a:ext>
                </a:extLst>
              </a:tr>
              <a:tr h="274895">
                <a:tc rowSpan="4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ca-ES" sz="900" b="1" kern="1200" noProof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LA1</a:t>
                      </a:r>
                    </a:p>
                  </a:txBody>
                  <a:tcPr marL="110836" marR="110836" marT="67056" marB="67056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C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 Polítiques i plans estratègics de l’administració</a:t>
                      </a:r>
                    </a:p>
                  </a:txBody>
                  <a:tcPr marL="96000" marR="96000" marT="12700" marB="144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C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F9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014445"/>
                  </a:ext>
                </a:extLst>
              </a:tr>
              <a:tr h="274895">
                <a:tc v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ca-ES" sz="800" b="1" kern="12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127" marR="83127" marT="50292" marB="50292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1.2. Estructures de gestió</a:t>
                      </a:r>
                    </a:p>
                  </a:txBody>
                  <a:tcPr marL="96000" marR="96000" marT="12700" marB="144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C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F9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943782"/>
                  </a:ext>
                </a:extLst>
              </a:tr>
              <a:tr h="274895">
                <a:tc v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ca-ES" sz="800" b="1" kern="12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127" marR="83127" marT="50292" marB="50292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1.3. </a:t>
                      </a:r>
                      <a:r>
                        <a:rPr lang="ca-ES" sz="900" b="0" i="0" u="none" strike="noStrike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Ampliació del coneixement i diagnosi de la situació</a:t>
                      </a:r>
                    </a:p>
                  </a:txBody>
                  <a:tcPr marL="96000" marR="96000" marT="12700" marB="144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C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F9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95238"/>
                  </a:ext>
                </a:extLst>
              </a:tr>
              <a:tr h="274895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1.4. Apoderament de les dones del sector</a:t>
                      </a:r>
                    </a:p>
                  </a:txBody>
                  <a:tcPr marL="96000" marR="96000" marT="12700" marB="144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C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F9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054694"/>
                  </a:ext>
                </a:extLst>
              </a:tr>
              <a:tr h="274895">
                <a:tc rowSpan="3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ca-ES" sz="900" b="1" kern="1200" noProof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LA2</a:t>
                      </a:r>
                    </a:p>
                  </a:txBody>
                  <a:tcPr marL="110836" marR="110836" marT="67056" marB="67056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2.1. </a:t>
                      </a:r>
                      <a:r>
                        <a:rPr lang="ca-ES" sz="9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Planificació amb criteris de gènere</a:t>
                      </a:r>
                    </a:p>
                  </a:txBody>
                  <a:tcPr marL="96000" marR="96000" marT="12700" marB="144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F9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640410"/>
                  </a:ext>
                </a:extLst>
              </a:tr>
              <a:tr h="274895">
                <a:tc vMerge="1">
                  <a:txBody>
                    <a:bodyPr/>
                    <a:lstStyle/>
                    <a:p>
                      <a:pPr algn="ctr" fontAlgn="ctr"/>
                      <a:endParaRPr lang="ca-ES" sz="800" b="1" i="0" u="none" strike="noStrike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27" marR="83127" marT="50292" marB="50292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2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2.2. </a:t>
                      </a:r>
                      <a:r>
                        <a:rPr lang="ca-ES" sz="9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Integració del transport públic amb la resta d’usos de l’espai públic</a:t>
                      </a:r>
                      <a:r>
                        <a:rPr lang="ca-E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6000" marR="96000" marT="12700" marB="144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F9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7381"/>
                  </a:ext>
                </a:extLst>
              </a:tr>
              <a:tr h="274895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2.3.</a:t>
                      </a:r>
                      <a:r>
                        <a:rPr lang="fr-FR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9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Infraestructures segures, accessibles i ben il·luminades</a:t>
                      </a:r>
                    </a:p>
                  </a:txBody>
                  <a:tcPr marL="96000" marR="96000" marT="12700" marB="144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F9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286689"/>
                  </a:ext>
                </a:extLst>
              </a:tr>
              <a:tr h="32504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a-ES" sz="900" b="1" i="0" u="none" strike="noStrike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LA3</a:t>
                      </a:r>
                    </a:p>
                  </a:txBody>
                  <a:tcPr marL="110836" marR="110836" marT="67056" marB="67056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D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3.1. Protocol unitari i integral d’abordatge d’agressions sexuals per al sistema de mobilitat i transport públic</a:t>
                      </a:r>
                    </a:p>
                  </a:txBody>
                  <a:tcPr marL="96000" marR="96000" marT="12700" marB="144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F9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504753"/>
                  </a:ext>
                </a:extLst>
              </a:tr>
              <a:tr h="274895">
                <a:tc vMerge="1">
                  <a:txBody>
                    <a:bodyPr/>
                    <a:lstStyle/>
                    <a:p>
                      <a:pPr algn="ctr" fontAlgn="ctr"/>
                      <a:endParaRPr lang="ca-ES" sz="800" b="1" i="0" u="none" strike="noStrike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27" marR="83127" marT="50292" marB="50292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05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3.2. </a:t>
                      </a:r>
                      <a:r>
                        <a:rPr lang="ca-ES" sz="9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Impulsar la figura de les agents preventives</a:t>
                      </a:r>
                    </a:p>
                  </a:txBody>
                  <a:tcPr marL="96000" marR="96000" marT="12700" marB="144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F9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263987"/>
                  </a:ext>
                </a:extLst>
              </a:tr>
              <a:tr h="274895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9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3.3. Sistemes d’alarma i atenció</a:t>
                      </a:r>
                    </a:p>
                  </a:txBody>
                  <a:tcPr marL="96000" marR="96000" marT="12700" marB="144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F9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128125"/>
                  </a:ext>
                </a:extLst>
              </a:tr>
              <a:tr h="274895">
                <a:tc vMerge="1">
                  <a:txBody>
                    <a:bodyPr/>
                    <a:lstStyle/>
                    <a:p>
                      <a:pPr algn="ctr" fontAlgn="ctr"/>
                      <a:endParaRPr lang="ca-ES" sz="800" b="1" i="0" u="none" strike="noStrike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27" marR="83127" marT="50292" marB="50292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05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9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3.4. Atenció i recuperació a les víctimes </a:t>
                      </a:r>
                    </a:p>
                  </a:txBody>
                  <a:tcPr marL="96000" marR="96000" marT="12700" marB="144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F9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828121"/>
                  </a:ext>
                </a:extLst>
              </a:tr>
              <a:tr h="274895">
                <a:tc rowSpan="3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ca-ES" sz="900" b="1" kern="1200" noProof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LA4</a:t>
                      </a:r>
                    </a:p>
                  </a:txBody>
                  <a:tcPr marL="110836" marR="110836" marT="67056" marB="67056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94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a-E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4.1. </a:t>
                      </a:r>
                      <a:r>
                        <a:rPr lang="ca-ES" sz="9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Formació al personal, administració i societat</a:t>
                      </a:r>
                    </a:p>
                  </a:txBody>
                  <a:tcPr marL="96000" marR="96000" marT="12700" marB="144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94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F9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420458"/>
                  </a:ext>
                </a:extLst>
              </a:tr>
              <a:tr h="274895">
                <a:tc vMerge="1">
                  <a:txBody>
                    <a:bodyPr/>
                    <a:lstStyle/>
                    <a:p>
                      <a:pPr algn="ctr" fontAlgn="ctr"/>
                      <a:endParaRPr lang="ca-ES" sz="800" b="1" i="0" u="none" strike="noStrike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27" marR="83127" marT="50292" marB="50292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05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a-E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4.2. Campanyes de conscienciació</a:t>
                      </a:r>
                    </a:p>
                  </a:txBody>
                  <a:tcPr marL="96000" marR="96000" marT="12700" marB="144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94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F9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270680"/>
                  </a:ext>
                </a:extLst>
              </a:tr>
              <a:tr h="274895">
                <a:tc vMerge="1">
                  <a:txBody>
                    <a:bodyPr/>
                    <a:lstStyle/>
                    <a:p>
                      <a:pPr algn="ctr" fontAlgn="ctr"/>
                      <a:endParaRPr lang="ca-ES" sz="800" b="1" i="0" u="none" strike="noStrike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27" marR="83127" marT="50292" marB="50292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05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a-E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4.3. </a:t>
                      </a:r>
                      <a:r>
                        <a:rPr lang="ca-ES" sz="9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Atenció i recuperació a les víctimes </a:t>
                      </a:r>
                    </a:p>
                  </a:txBody>
                  <a:tcPr marL="96000" marR="96000" marT="12700" marB="144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94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F9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164086"/>
                  </a:ext>
                </a:extLst>
              </a:tr>
              <a:tr h="274895">
                <a:tc rowSpan="2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ca-ES" sz="900" b="1" kern="1200" noProof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LA5</a:t>
                      </a:r>
                    </a:p>
                  </a:txBody>
                  <a:tcPr marL="110836" marR="110836" marT="67056" marB="67056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a-ES" sz="9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5.1. Pàgines web, aplicacions mòbils i fòrums col·lectius</a:t>
                      </a:r>
                    </a:p>
                  </a:txBody>
                  <a:tcPr marL="96000" marR="96000" marT="12700" marB="144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F9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565798"/>
                  </a:ext>
                </a:extLst>
              </a:tr>
              <a:tr h="274895">
                <a:tc v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ca-ES" sz="900" b="1" kern="120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0836" marR="110836" marT="67056" marB="67056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a-ES" sz="9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5.2. Digitalització de les agressions i punts crítics</a:t>
                      </a:r>
                    </a:p>
                  </a:txBody>
                  <a:tcPr marL="96000" marR="96000" marT="12700" marB="144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F9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ca-ES" sz="1100" b="0" i="0" u="none" strike="noStrike" noProof="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0" marR="96000" marT="12700" marB="14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342741"/>
                  </a:ext>
                </a:extLst>
              </a:tr>
            </a:tbl>
          </a:graphicData>
        </a:graphic>
      </p:graphicFrame>
      <p:grpSp>
        <p:nvGrpSpPr>
          <p:cNvPr id="63" name="Grupo 62">
            <a:extLst>
              <a:ext uri="{FF2B5EF4-FFF2-40B4-BE49-F238E27FC236}">
                <a16:creationId xmlns:a16="http://schemas.microsoft.com/office/drawing/2014/main" id="{70061444-156E-4CB4-A05F-855AE86AE899}"/>
              </a:ext>
            </a:extLst>
          </p:cNvPr>
          <p:cNvGrpSpPr/>
          <p:nvPr/>
        </p:nvGrpSpPr>
        <p:grpSpPr>
          <a:xfrm>
            <a:off x="2457579" y="6145580"/>
            <a:ext cx="5798073" cy="307776"/>
            <a:chOff x="2472461" y="4586200"/>
            <a:chExt cx="4348555" cy="230832"/>
          </a:xfrm>
        </p:grpSpPr>
        <p:sp>
          <p:nvSpPr>
            <p:cNvPr id="64" name="31 Rectángulo">
              <a:extLst>
                <a:ext uri="{FF2B5EF4-FFF2-40B4-BE49-F238E27FC236}">
                  <a16:creationId xmlns:a16="http://schemas.microsoft.com/office/drawing/2014/main" id="{9E9F3A47-906E-43B8-986C-16CC9EF828DA}"/>
                </a:ext>
              </a:extLst>
            </p:cNvPr>
            <p:cNvSpPr/>
            <p:nvPr/>
          </p:nvSpPr>
          <p:spPr>
            <a:xfrm>
              <a:off x="2472461" y="4586200"/>
              <a:ext cx="4348555" cy="2308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144000" rIns="144000">
              <a:noAutofit/>
            </a:bodyPr>
            <a:lstStyle/>
            <a:p>
              <a:r>
                <a:rPr lang="ca-ES" sz="1067" b="1" dirty="0">
                  <a:latin typeface="Arial" panose="020B0604020202020204" pitchFamily="34" charset="0"/>
                  <a:cs typeface="Arial" panose="020B0604020202020204" pitchFamily="34" charset="0"/>
                </a:rPr>
                <a:t>Cronograma</a:t>
              </a:r>
              <a:r>
                <a:rPr lang="ca-ES" sz="1067" dirty="0">
                  <a:latin typeface="Arial" panose="020B0604020202020204" pitchFamily="34" charset="0"/>
                  <a:cs typeface="Arial" panose="020B0604020202020204" pitchFamily="34" charset="0"/>
                </a:rPr>
                <a:t>:	Desenvolupament mesura	     Revisió o continuació de les mesures</a:t>
              </a:r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4D78B0AD-2F56-40BC-B00E-3694DBE89619}"/>
                </a:ext>
              </a:extLst>
            </p:cNvPr>
            <p:cNvSpPr/>
            <p:nvPr/>
          </p:nvSpPr>
          <p:spPr>
            <a:xfrm>
              <a:off x="4486610" y="4624649"/>
              <a:ext cx="160128" cy="124619"/>
            </a:xfrm>
            <a:prstGeom prst="rect">
              <a:avLst/>
            </a:prstGeom>
            <a:solidFill>
              <a:srgbClr val="019F92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1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AB1E01D5-1CFF-4889-8083-FC279D5C202C}"/>
                </a:ext>
              </a:extLst>
            </p:cNvPr>
            <p:cNvSpPr/>
            <p:nvPr/>
          </p:nvSpPr>
          <p:spPr>
            <a:xfrm>
              <a:off x="6492643" y="4633842"/>
              <a:ext cx="160128" cy="124619"/>
            </a:xfrm>
            <a:prstGeom prst="rect">
              <a:avLst/>
            </a:prstGeom>
            <a:solidFill>
              <a:srgbClr val="E1FFFC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1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34C972F4-EDB4-4D60-A593-2ADA337C7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52" y="369839"/>
            <a:ext cx="10515600" cy="650616"/>
          </a:xfrm>
        </p:spPr>
        <p:txBody>
          <a:bodyPr>
            <a:normAutofit fontScale="90000"/>
          </a:bodyPr>
          <a:lstStyle/>
          <a:p>
            <a:r>
              <a:rPr lang="ca-ES"/>
              <a:t>6. Calendari</a:t>
            </a:r>
            <a:br>
              <a:rPr lang="ca-ES"/>
            </a:br>
            <a:endParaRPr lang="ca-ES"/>
          </a:p>
        </p:txBody>
      </p:sp>
      <p:sp>
        <p:nvSpPr>
          <p:cNvPr id="9" name="31 Rectángulo">
            <a:extLst>
              <a:ext uri="{FF2B5EF4-FFF2-40B4-BE49-F238E27FC236}">
                <a16:creationId xmlns:a16="http://schemas.microsoft.com/office/drawing/2014/main" id="{D20E73E8-BAF4-496B-9035-1207F8A81342}"/>
              </a:ext>
            </a:extLst>
          </p:cNvPr>
          <p:cNvSpPr/>
          <p:nvPr/>
        </p:nvSpPr>
        <p:spPr>
          <a:xfrm>
            <a:off x="280436" y="630476"/>
            <a:ext cx="11584012" cy="543867"/>
          </a:xfrm>
          <a:prstGeom prst="rect">
            <a:avLst/>
          </a:prstGeom>
          <a:noFill/>
        </p:spPr>
        <p:txBody>
          <a:bodyPr wrap="square" lIns="144000" rIns="144000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La implementació de les mesures no pot desenvolupar-se de manera simultània. A continuació es presenta una 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proposta de cronograma d’implementació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al llarg dels propers anys.</a:t>
            </a:r>
          </a:p>
        </p:txBody>
      </p:sp>
    </p:spTree>
    <p:extLst>
      <p:ext uri="{BB962C8B-B14F-4D97-AF65-F5344CB8AC3E}">
        <p14:creationId xmlns:p14="http://schemas.microsoft.com/office/powerpoint/2010/main" val="2981809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">
            <a:extLst>
              <a:ext uri="{FF2B5EF4-FFF2-40B4-BE49-F238E27FC236}">
                <a16:creationId xmlns:a16="http://schemas.microsoft.com/office/drawing/2014/main" id="{58DD26AD-EAE8-44A6-BFDE-524831CC0F1F}"/>
              </a:ext>
            </a:extLst>
          </p:cNvPr>
          <p:cNvSpPr/>
          <p:nvPr/>
        </p:nvSpPr>
        <p:spPr>
          <a:xfrm>
            <a:off x="-1371" y="2460579"/>
            <a:ext cx="12192000" cy="3545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33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7B389F4-26B3-463F-AABA-C7B1A4810FCE}"/>
              </a:ext>
            </a:extLst>
          </p:cNvPr>
          <p:cNvSpPr/>
          <p:nvPr/>
        </p:nvSpPr>
        <p:spPr>
          <a:xfrm>
            <a:off x="6559405" y="2619620"/>
            <a:ext cx="4802455" cy="3222635"/>
          </a:xfrm>
          <a:prstGeom prst="roundRect">
            <a:avLst/>
          </a:prstGeom>
          <a:solidFill>
            <a:schemeClr val="bg1">
              <a:alpha val="58000"/>
            </a:schemeClr>
          </a:solidFill>
          <a:ln w="6350">
            <a:solidFill>
              <a:srgbClr val="B8C6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33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Google Shape;270;p29">
            <a:extLst>
              <a:ext uri="{FF2B5EF4-FFF2-40B4-BE49-F238E27FC236}">
                <a16:creationId xmlns:a16="http://schemas.microsoft.com/office/drawing/2014/main" id="{94F8DBD1-9F55-419A-82DE-7B7C2865E8FD}"/>
              </a:ext>
            </a:extLst>
          </p:cNvPr>
          <p:cNvSpPr/>
          <p:nvPr/>
        </p:nvSpPr>
        <p:spPr>
          <a:xfrm>
            <a:off x="8307992" y="3013145"/>
            <a:ext cx="1920000" cy="1920000"/>
          </a:xfrm>
          <a:prstGeom prst="chord">
            <a:avLst>
              <a:gd name="adj1" fmla="val 136638"/>
              <a:gd name="adj2" fmla="val 21362002"/>
            </a:avLst>
          </a:prstGeom>
          <a:solidFill>
            <a:schemeClr val="bg1"/>
          </a:solidFill>
          <a:ln w="3810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133" b="1"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6FCA2D35-4FEA-44ED-BA41-D51BC7280E84}"/>
              </a:ext>
            </a:extLst>
          </p:cNvPr>
          <p:cNvSpPr/>
          <p:nvPr/>
        </p:nvSpPr>
        <p:spPr>
          <a:xfrm>
            <a:off x="822031" y="2619933"/>
            <a:ext cx="5354541" cy="3222635"/>
          </a:xfrm>
          <a:prstGeom prst="roundRect">
            <a:avLst/>
          </a:prstGeom>
          <a:solidFill>
            <a:schemeClr val="bg1">
              <a:alpha val="58000"/>
            </a:schemeClr>
          </a:solidFill>
          <a:ln w="6350">
            <a:solidFill>
              <a:srgbClr val="B8C6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33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270;p29">
            <a:extLst>
              <a:ext uri="{FF2B5EF4-FFF2-40B4-BE49-F238E27FC236}">
                <a16:creationId xmlns:a16="http://schemas.microsoft.com/office/drawing/2014/main" id="{8CD6276D-192D-45A8-BE85-B8B2FA8EB9E0}"/>
              </a:ext>
            </a:extLst>
          </p:cNvPr>
          <p:cNvSpPr/>
          <p:nvPr/>
        </p:nvSpPr>
        <p:spPr>
          <a:xfrm>
            <a:off x="5577329" y="3035000"/>
            <a:ext cx="1633305" cy="1633305"/>
          </a:xfrm>
          <a:prstGeom prst="chord">
            <a:avLst>
              <a:gd name="adj1" fmla="val 136638"/>
              <a:gd name="adj2" fmla="val 16200000"/>
            </a:avLst>
          </a:prstGeom>
          <a:solidFill>
            <a:schemeClr val="bg1"/>
          </a:solidFill>
          <a:ln w="7620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133" b="1"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7" name="Google Shape;272;p29">
            <a:extLst>
              <a:ext uri="{FF2B5EF4-FFF2-40B4-BE49-F238E27FC236}">
                <a16:creationId xmlns:a16="http://schemas.microsoft.com/office/drawing/2014/main" id="{86976879-AAEE-4272-8643-3F96FCECF888}"/>
              </a:ext>
            </a:extLst>
          </p:cNvPr>
          <p:cNvSpPr/>
          <p:nvPr/>
        </p:nvSpPr>
        <p:spPr>
          <a:xfrm>
            <a:off x="3176202" y="2851843"/>
            <a:ext cx="1639319" cy="1639319"/>
          </a:xfrm>
          <a:prstGeom prst="ellipse">
            <a:avLst/>
          </a:prstGeom>
          <a:solidFill>
            <a:schemeClr val="bg1"/>
          </a:solidFill>
          <a:ln w="7620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133" b="1"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22DA264-E8F5-4BA2-9F41-D5A4328DF9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5196" y="3088596"/>
            <a:ext cx="553225" cy="532505"/>
          </a:xfrm>
          <a:prstGeom prst="rect">
            <a:avLst/>
          </a:prstGeom>
        </p:spPr>
      </p:pic>
      <p:sp>
        <p:nvSpPr>
          <p:cNvPr id="9" name="31 Rectángulo">
            <a:extLst>
              <a:ext uri="{FF2B5EF4-FFF2-40B4-BE49-F238E27FC236}">
                <a16:creationId xmlns:a16="http://schemas.microsoft.com/office/drawing/2014/main" id="{8EF21392-7963-463A-89B9-914D65D4F259}"/>
              </a:ext>
            </a:extLst>
          </p:cNvPr>
          <p:cNvSpPr/>
          <p:nvPr/>
        </p:nvSpPr>
        <p:spPr>
          <a:xfrm>
            <a:off x="3176203" y="3598854"/>
            <a:ext cx="1540056" cy="502573"/>
          </a:xfrm>
          <a:prstGeom prst="rect">
            <a:avLst/>
          </a:prstGeom>
          <a:noFill/>
        </p:spPr>
        <p:txBody>
          <a:bodyPr wrap="square" lIns="144000" rIns="144000">
            <a:spAutoFit/>
          </a:bodyPr>
          <a:lstStyle/>
          <a:p>
            <a:pPr algn="ctr">
              <a:spcBef>
                <a:spcPts val="1600"/>
              </a:spcBef>
              <a:spcAft>
                <a:spcPts val="800"/>
              </a:spcAft>
            </a:pPr>
            <a:r>
              <a:rPr lang="ca-ES" sz="1333" b="1" dirty="0">
                <a:latin typeface="Arial" panose="020B0604020202020204" pitchFamily="34" charset="0"/>
                <a:cs typeface="Arial" panose="020B0604020202020204" pitchFamily="34" charset="0"/>
              </a:rPr>
              <a:t>GOVERNANÇA GLOBAL </a:t>
            </a:r>
            <a:endParaRPr lang="ca-ES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B5E09D8B-2EBC-4F1A-B7A7-F685D728F8DE}"/>
              </a:ext>
            </a:extLst>
          </p:cNvPr>
          <p:cNvGrpSpPr/>
          <p:nvPr/>
        </p:nvGrpSpPr>
        <p:grpSpPr>
          <a:xfrm>
            <a:off x="5947152" y="4126264"/>
            <a:ext cx="893657" cy="286481"/>
            <a:chOff x="5908626" y="2605438"/>
            <a:chExt cx="670243" cy="214861"/>
          </a:xfrm>
        </p:grpSpPr>
        <p:pic>
          <p:nvPicPr>
            <p:cNvPr id="11" name="Gráfico 10" descr="Reunión">
              <a:extLst>
                <a:ext uri="{FF2B5EF4-FFF2-40B4-BE49-F238E27FC236}">
                  <a16:creationId xmlns:a16="http://schemas.microsoft.com/office/drawing/2014/main" id="{41E61DA6-8048-4862-A6A3-A59BCFDEA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908626" y="2611700"/>
              <a:ext cx="208599" cy="208599"/>
            </a:xfrm>
            <a:prstGeom prst="rect">
              <a:avLst/>
            </a:prstGeom>
          </p:spPr>
        </p:pic>
        <p:pic>
          <p:nvPicPr>
            <p:cNvPr id="12" name="Gráfico 11" descr="Reunión">
              <a:extLst>
                <a:ext uri="{FF2B5EF4-FFF2-40B4-BE49-F238E27FC236}">
                  <a16:creationId xmlns:a16="http://schemas.microsoft.com/office/drawing/2014/main" id="{68E2A826-7FF9-4230-8ACA-2CDF096C4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6139448" y="2605438"/>
              <a:ext cx="208599" cy="208599"/>
            </a:xfrm>
            <a:prstGeom prst="rect">
              <a:avLst/>
            </a:prstGeom>
          </p:spPr>
        </p:pic>
        <p:pic>
          <p:nvPicPr>
            <p:cNvPr id="13" name="Gráfico 12" descr="Reunión">
              <a:extLst>
                <a:ext uri="{FF2B5EF4-FFF2-40B4-BE49-F238E27FC236}">
                  <a16:creationId xmlns:a16="http://schemas.microsoft.com/office/drawing/2014/main" id="{6AF68F38-4FAE-4B71-B472-1B8452A28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6370270" y="2605438"/>
              <a:ext cx="208599" cy="208599"/>
            </a:xfrm>
            <a:prstGeom prst="rect">
              <a:avLst/>
            </a:prstGeom>
          </p:spPr>
        </p:pic>
      </p:grpSp>
      <p:sp>
        <p:nvSpPr>
          <p:cNvPr id="22" name="31 Rectángulo">
            <a:extLst>
              <a:ext uri="{FF2B5EF4-FFF2-40B4-BE49-F238E27FC236}">
                <a16:creationId xmlns:a16="http://schemas.microsoft.com/office/drawing/2014/main" id="{3010BEDB-4E2A-4DE6-AE89-04EC306450E1}"/>
              </a:ext>
            </a:extLst>
          </p:cNvPr>
          <p:cNvSpPr/>
          <p:nvPr/>
        </p:nvSpPr>
        <p:spPr>
          <a:xfrm>
            <a:off x="5720753" y="3479059"/>
            <a:ext cx="1309812" cy="553997"/>
          </a:xfrm>
          <a:prstGeom prst="rect">
            <a:avLst/>
          </a:prstGeom>
          <a:noFill/>
        </p:spPr>
        <p:txBody>
          <a:bodyPr wrap="square" lIns="144000" rIns="144000">
            <a:noAutofit/>
          </a:bodyPr>
          <a:lstStyle/>
          <a:p>
            <a:pPr algn="ctr">
              <a:spcBef>
                <a:spcPts val="1600"/>
              </a:spcBef>
              <a:spcAft>
                <a:spcPts val="800"/>
              </a:spcAft>
            </a:pPr>
            <a:r>
              <a:rPr lang="ca-ES" sz="1333" b="1" dirty="0">
                <a:latin typeface="Arial" panose="020B0604020202020204" pitchFamily="34" charset="0"/>
                <a:cs typeface="Arial" panose="020B0604020202020204" pitchFamily="34" charset="0"/>
              </a:rPr>
              <a:t>COMISSIÓ DE SEGUIMENT</a:t>
            </a:r>
          </a:p>
        </p:txBody>
      </p:sp>
      <p:sp>
        <p:nvSpPr>
          <p:cNvPr id="25" name="Rounded Rectangle 17">
            <a:extLst>
              <a:ext uri="{FF2B5EF4-FFF2-40B4-BE49-F238E27FC236}">
                <a16:creationId xmlns:a16="http://schemas.microsoft.com/office/drawing/2014/main" id="{32A3719B-800C-4692-83F5-7E0821463D3A}"/>
              </a:ext>
            </a:extLst>
          </p:cNvPr>
          <p:cNvSpPr/>
          <p:nvPr/>
        </p:nvSpPr>
        <p:spPr>
          <a:xfrm>
            <a:off x="1064934" y="4721995"/>
            <a:ext cx="1576521" cy="328496"/>
          </a:xfrm>
          <a:prstGeom prst="roundRect">
            <a:avLst>
              <a:gd name="adj" fmla="val 50000"/>
            </a:avLst>
          </a:prstGeom>
          <a:solidFill>
            <a:srgbClr val="019F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018">
              <a:defRPr/>
            </a:pPr>
            <a:r>
              <a:rPr lang="ca-ES" altLang="ko-KR" sz="1067" kern="0">
                <a:solidFill>
                  <a:prstClr val="white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Consell Participatiu</a:t>
            </a:r>
          </a:p>
        </p:txBody>
      </p:sp>
      <p:sp>
        <p:nvSpPr>
          <p:cNvPr id="26" name="Triángulo isósceles 25">
            <a:extLst>
              <a:ext uri="{FF2B5EF4-FFF2-40B4-BE49-F238E27FC236}">
                <a16:creationId xmlns:a16="http://schemas.microsoft.com/office/drawing/2014/main" id="{9DE1DED2-FA17-4A84-AE81-572C785901AE}"/>
              </a:ext>
            </a:extLst>
          </p:cNvPr>
          <p:cNvSpPr/>
          <p:nvPr/>
        </p:nvSpPr>
        <p:spPr>
          <a:xfrm rot="10800000">
            <a:off x="1329357" y="2983688"/>
            <a:ext cx="1047679" cy="123033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17">
            <a:extLst>
              <a:ext uri="{FF2B5EF4-FFF2-40B4-BE49-F238E27FC236}">
                <a16:creationId xmlns:a16="http://schemas.microsoft.com/office/drawing/2014/main" id="{BE26B242-E139-4324-8615-DD7905852719}"/>
              </a:ext>
            </a:extLst>
          </p:cNvPr>
          <p:cNvSpPr/>
          <p:nvPr/>
        </p:nvSpPr>
        <p:spPr>
          <a:xfrm>
            <a:off x="1136596" y="2899567"/>
            <a:ext cx="1433201" cy="328496"/>
          </a:xfrm>
          <a:prstGeom prst="roundRect">
            <a:avLst>
              <a:gd name="adj" fmla="val 50000"/>
            </a:avLst>
          </a:prstGeom>
          <a:solidFill>
            <a:srgbClr val="019F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018">
              <a:defRPr/>
            </a:pPr>
            <a:r>
              <a:rPr lang="ca-ES" altLang="ko-KR" sz="1067" kern="0">
                <a:solidFill>
                  <a:prstClr val="white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Comitè Estratègic</a:t>
            </a:r>
          </a:p>
        </p:txBody>
      </p:sp>
      <p:sp>
        <p:nvSpPr>
          <p:cNvPr id="28" name="Rounded Rectangle 17">
            <a:extLst>
              <a:ext uri="{FF2B5EF4-FFF2-40B4-BE49-F238E27FC236}">
                <a16:creationId xmlns:a16="http://schemas.microsoft.com/office/drawing/2014/main" id="{FDBEC0C3-4596-43E1-9B71-E07878971684}"/>
              </a:ext>
            </a:extLst>
          </p:cNvPr>
          <p:cNvSpPr/>
          <p:nvPr/>
        </p:nvSpPr>
        <p:spPr>
          <a:xfrm>
            <a:off x="1136596" y="3916351"/>
            <a:ext cx="1433201" cy="419427"/>
          </a:xfrm>
          <a:prstGeom prst="roundRect">
            <a:avLst>
              <a:gd name="adj" fmla="val 50000"/>
            </a:avLst>
          </a:prstGeom>
          <a:solidFill>
            <a:srgbClr val="019F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018">
              <a:defRPr/>
            </a:pPr>
            <a:r>
              <a:rPr lang="ca-ES" altLang="ko-KR" sz="1067" kern="0" dirty="0">
                <a:solidFill>
                  <a:prstClr val="white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Comissió de seguiment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206ADD62-EF0A-49CB-85FE-5F42EB0F87C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866199" flipV="1">
            <a:off x="2359427" y="4143958"/>
            <a:ext cx="720340" cy="579461"/>
          </a:xfrm>
          <a:prstGeom prst="rect">
            <a:avLst/>
          </a:prstGeom>
          <a:scene3d>
            <a:camera prst="orthographicFront">
              <a:rot lat="0" lon="0" rev="10799999"/>
            </a:camera>
            <a:lightRig rig="threePt" dir="t"/>
          </a:scene3d>
        </p:spPr>
      </p:pic>
      <p:grpSp>
        <p:nvGrpSpPr>
          <p:cNvPr id="31" name="Grupo 30">
            <a:extLst>
              <a:ext uri="{FF2B5EF4-FFF2-40B4-BE49-F238E27FC236}">
                <a16:creationId xmlns:a16="http://schemas.microsoft.com/office/drawing/2014/main" id="{FE8E48D7-BBE1-46B0-B42D-DFF8F26F722B}"/>
              </a:ext>
            </a:extLst>
          </p:cNvPr>
          <p:cNvGrpSpPr/>
          <p:nvPr/>
        </p:nvGrpSpPr>
        <p:grpSpPr>
          <a:xfrm>
            <a:off x="8071387" y="3716451"/>
            <a:ext cx="2281797" cy="980455"/>
            <a:chOff x="6260587" y="3035388"/>
            <a:chExt cx="1711348" cy="735341"/>
          </a:xfrm>
        </p:grpSpPr>
        <p:sp>
          <p:nvSpPr>
            <p:cNvPr id="32" name="Rounded Rectangle 17">
              <a:extLst>
                <a:ext uri="{FF2B5EF4-FFF2-40B4-BE49-F238E27FC236}">
                  <a16:creationId xmlns:a16="http://schemas.microsoft.com/office/drawing/2014/main" id="{4830D0B5-AFD8-4A71-8D5B-FC9FCD229F39}"/>
                </a:ext>
              </a:extLst>
            </p:cNvPr>
            <p:cNvSpPr/>
            <p:nvPr/>
          </p:nvSpPr>
          <p:spPr>
            <a:xfrm>
              <a:off x="6789544" y="3524357"/>
              <a:ext cx="1182391" cy="246372"/>
            </a:xfrm>
            <a:prstGeom prst="roundRect">
              <a:avLst>
                <a:gd name="adj" fmla="val 50000"/>
              </a:avLst>
            </a:prstGeom>
            <a:solidFill>
              <a:srgbClr val="019F9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018">
                <a:defRPr/>
              </a:pPr>
              <a:r>
                <a:rPr lang="ca-ES" altLang="ko-KR" sz="1067" kern="0">
                  <a:solidFill>
                    <a:prstClr val="white"/>
                  </a:solidFill>
                  <a:latin typeface="Arial" panose="020B0604020202020204" pitchFamily="34" charset="0"/>
                  <a:ea typeface="Arial Unicode MS"/>
                  <a:cs typeface="Arial" panose="020B0604020202020204" pitchFamily="34" charset="0"/>
                </a:rPr>
                <a:t>Agents a implicar</a:t>
              </a:r>
            </a:p>
          </p:txBody>
        </p:sp>
        <p:sp>
          <p:nvSpPr>
            <p:cNvPr id="33" name="Rounded Rectangle 17">
              <a:extLst>
                <a:ext uri="{FF2B5EF4-FFF2-40B4-BE49-F238E27FC236}">
                  <a16:creationId xmlns:a16="http://schemas.microsoft.com/office/drawing/2014/main" id="{553249F6-35F1-4102-A8A9-8DBDE50340C9}"/>
                </a:ext>
              </a:extLst>
            </p:cNvPr>
            <p:cNvSpPr/>
            <p:nvPr/>
          </p:nvSpPr>
          <p:spPr>
            <a:xfrm>
              <a:off x="6260587" y="3035388"/>
              <a:ext cx="1074901" cy="341138"/>
            </a:xfrm>
            <a:prstGeom prst="roundRect">
              <a:avLst>
                <a:gd name="adj" fmla="val 50000"/>
              </a:avLst>
            </a:prstGeom>
            <a:solidFill>
              <a:srgbClr val="019F9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018">
                <a:defRPr/>
              </a:pPr>
              <a:r>
                <a:rPr lang="ca-ES" altLang="ko-KR" sz="1067" kern="0">
                  <a:solidFill>
                    <a:prstClr val="white"/>
                  </a:solidFill>
                  <a:latin typeface="Arial" panose="020B0604020202020204" pitchFamily="34" charset="0"/>
                  <a:ea typeface="Arial Unicode MS"/>
                  <a:cs typeface="Arial" panose="020B0604020202020204" pitchFamily="34" charset="0"/>
                </a:rPr>
                <a:t>Agents Responsables</a:t>
              </a:r>
            </a:p>
          </p:txBody>
        </p:sp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0DA88FDF-69B2-463A-BC0A-610C10A51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V="1">
              <a:off x="7292609" y="3073400"/>
              <a:ext cx="540255" cy="434596"/>
            </a:xfrm>
            <a:prstGeom prst="rect">
              <a:avLst/>
            </a:prstGeom>
            <a:scene3d>
              <a:camera prst="orthographicFront">
                <a:rot lat="0" lon="0" rev="10799999"/>
              </a:camera>
              <a:lightRig rig="threePt" dir="t"/>
            </a:scene3d>
          </p:spPr>
        </p:pic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61174C0C-A629-444C-BF8B-080E201D44A4}"/>
              </a:ext>
            </a:extLst>
          </p:cNvPr>
          <p:cNvGrpSpPr/>
          <p:nvPr/>
        </p:nvGrpSpPr>
        <p:grpSpPr>
          <a:xfrm>
            <a:off x="977697" y="6018664"/>
            <a:ext cx="1829003" cy="292018"/>
            <a:chOff x="203306" y="4848670"/>
            <a:chExt cx="1371752" cy="219013"/>
          </a:xfrm>
        </p:grpSpPr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50278FCD-16DB-464D-9454-F30708F86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1122939" flipV="1">
              <a:off x="203306" y="4848670"/>
              <a:ext cx="272259" cy="219013"/>
            </a:xfrm>
            <a:prstGeom prst="rect">
              <a:avLst/>
            </a:prstGeom>
            <a:scene3d>
              <a:camera prst="orthographicFront">
                <a:rot lat="0" lon="10799960" rev="10799999"/>
              </a:camera>
              <a:lightRig rig="threePt" dir="t"/>
            </a:scene3d>
          </p:spPr>
        </p:pic>
        <p:sp>
          <p:nvSpPr>
            <p:cNvPr id="37" name="31 Rectángulo">
              <a:extLst>
                <a:ext uri="{FF2B5EF4-FFF2-40B4-BE49-F238E27FC236}">
                  <a16:creationId xmlns:a16="http://schemas.microsoft.com/office/drawing/2014/main" id="{633D43AA-85BE-4A6C-9169-91D109D57901}"/>
                </a:ext>
              </a:extLst>
            </p:cNvPr>
            <p:cNvSpPr/>
            <p:nvPr/>
          </p:nvSpPr>
          <p:spPr>
            <a:xfrm>
              <a:off x="369663" y="4878517"/>
              <a:ext cx="1205395" cy="176923"/>
            </a:xfrm>
            <a:prstGeom prst="rect">
              <a:avLst/>
            </a:prstGeom>
            <a:noFill/>
          </p:spPr>
          <p:txBody>
            <a:bodyPr wrap="square" lIns="144000" rIns="144000">
              <a:spAutoFit/>
            </a:bodyPr>
            <a:lstStyle/>
            <a:p>
              <a:pPr>
                <a:spcBef>
                  <a:spcPts val="1600"/>
                </a:spcBef>
                <a:spcAft>
                  <a:spcPts val="800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ca-ES" sz="933" dirty="0">
                  <a:latin typeface="Arial" panose="020B0604020202020204" pitchFamily="34" charset="0"/>
                  <a:cs typeface="Arial" panose="020B0604020202020204" pitchFamily="34" charset="0"/>
                </a:rPr>
                <a:t>Canals de participació</a:t>
              </a:r>
            </a:p>
          </p:txBody>
        </p:sp>
      </p:grpSp>
      <p:sp>
        <p:nvSpPr>
          <p:cNvPr id="38" name="31 Rectángulo">
            <a:extLst>
              <a:ext uri="{FF2B5EF4-FFF2-40B4-BE49-F238E27FC236}">
                <a16:creationId xmlns:a16="http://schemas.microsoft.com/office/drawing/2014/main" id="{BF3CBFFB-9086-4D11-B00E-135B56147CFF}"/>
              </a:ext>
            </a:extLst>
          </p:cNvPr>
          <p:cNvSpPr/>
          <p:nvPr/>
        </p:nvSpPr>
        <p:spPr>
          <a:xfrm>
            <a:off x="1353809" y="5281324"/>
            <a:ext cx="4575656" cy="276999"/>
          </a:xfrm>
          <a:prstGeom prst="rect">
            <a:avLst/>
          </a:prstGeom>
          <a:noFill/>
        </p:spPr>
        <p:txBody>
          <a:bodyPr wrap="square" lIns="144000" rIns="144000">
            <a:spAutoFit/>
          </a:bodyPr>
          <a:lstStyle/>
          <a:p>
            <a:pPr marL="228594" indent="-228594">
              <a:spcBef>
                <a:spcPts val="160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Wingdings 3" panose="05040102010807070707" pitchFamily="18" charset="2"/>
              <a:buChar char="}"/>
            </a:pPr>
            <a:r>
              <a:rPr lang="ca-ES" sz="1200" b="1" dirty="0">
                <a:solidFill>
                  <a:srgbClr val="019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GESTIONA I CONTROLA LA IMPLANTACIÓ DEL PLA</a:t>
            </a:r>
          </a:p>
        </p:txBody>
      </p:sp>
      <p:sp>
        <p:nvSpPr>
          <p:cNvPr id="39" name="31 Rectángulo">
            <a:extLst>
              <a:ext uri="{FF2B5EF4-FFF2-40B4-BE49-F238E27FC236}">
                <a16:creationId xmlns:a16="http://schemas.microsoft.com/office/drawing/2014/main" id="{D8DA51EE-2710-46A9-962E-62B81306F3AC}"/>
              </a:ext>
            </a:extLst>
          </p:cNvPr>
          <p:cNvSpPr/>
          <p:nvPr/>
        </p:nvSpPr>
        <p:spPr>
          <a:xfrm>
            <a:off x="6915017" y="5229467"/>
            <a:ext cx="4153539" cy="461665"/>
          </a:xfrm>
          <a:prstGeom prst="rect">
            <a:avLst/>
          </a:prstGeom>
          <a:noFill/>
        </p:spPr>
        <p:txBody>
          <a:bodyPr wrap="square" lIns="144000" rIns="144000">
            <a:spAutoFit/>
          </a:bodyPr>
          <a:lstStyle/>
          <a:p>
            <a:pPr marL="228594" indent="-228594">
              <a:spcBef>
                <a:spcPts val="160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Wingdings 3" panose="05040102010807070707" pitchFamily="18" charset="2"/>
              <a:buChar char="}"/>
            </a:pPr>
            <a:r>
              <a:rPr lang="ca-ES" sz="1200" b="1" dirty="0">
                <a:solidFill>
                  <a:srgbClr val="019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 I MONITORITZA EL PROGRÉS DE LES MESURES DEL PLA</a:t>
            </a:r>
          </a:p>
        </p:txBody>
      </p:sp>
      <p:cxnSp>
        <p:nvCxnSpPr>
          <p:cNvPr id="40" name="Google Shape;273;p29">
            <a:extLst>
              <a:ext uri="{FF2B5EF4-FFF2-40B4-BE49-F238E27FC236}">
                <a16:creationId xmlns:a16="http://schemas.microsoft.com/office/drawing/2014/main" id="{89A8AE29-9C9E-41AB-9B3F-A6EF6016D3AF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4815520" y="3671503"/>
            <a:ext cx="761808" cy="212599"/>
          </a:xfrm>
          <a:prstGeom prst="straightConnector1">
            <a:avLst/>
          </a:prstGeom>
          <a:noFill/>
          <a:ln w="2857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Título 13">
            <a:extLst>
              <a:ext uri="{FF2B5EF4-FFF2-40B4-BE49-F238E27FC236}">
                <a16:creationId xmlns:a16="http://schemas.microsoft.com/office/drawing/2014/main" id="{1E80A248-D40B-47C2-8315-5E0CBE892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/>
              <a:t>7. Definició de la </a:t>
            </a:r>
            <a:r>
              <a:rPr lang="ca-ES" err="1"/>
              <a:t>governança</a:t>
            </a:r>
            <a:r>
              <a:rPr lang="ca-ES"/>
              <a:t/>
            </a:r>
            <a:br>
              <a:rPr lang="ca-ES"/>
            </a:br>
            <a:endParaRPr lang="ca-ES"/>
          </a:p>
        </p:txBody>
      </p:sp>
      <p:sp>
        <p:nvSpPr>
          <p:cNvPr id="50" name="31 Rectángulo">
            <a:extLst>
              <a:ext uri="{FF2B5EF4-FFF2-40B4-BE49-F238E27FC236}">
                <a16:creationId xmlns:a16="http://schemas.microsoft.com/office/drawing/2014/main" id="{2DF61FCF-F9A6-48A5-B9EC-2E6B85A03360}"/>
              </a:ext>
            </a:extLst>
          </p:cNvPr>
          <p:cNvSpPr/>
          <p:nvPr/>
        </p:nvSpPr>
        <p:spPr>
          <a:xfrm>
            <a:off x="8475556" y="3119111"/>
            <a:ext cx="1584873" cy="553997"/>
          </a:xfrm>
          <a:prstGeom prst="rect">
            <a:avLst/>
          </a:prstGeom>
          <a:noFill/>
        </p:spPr>
        <p:txBody>
          <a:bodyPr wrap="square" lIns="144000" rIns="144000">
            <a:noAutofit/>
          </a:bodyPr>
          <a:lstStyle/>
          <a:p>
            <a:pPr algn="ctr">
              <a:spcBef>
                <a:spcPts val="1600"/>
              </a:spcBef>
              <a:spcAft>
                <a:spcPts val="800"/>
              </a:spcAft>
            </a:pPr>
            <a:r>
              <a:rPr lang="ca-ES" sz="1333" b="1">
                <a:latin typeface="Arial" panose="020B0604020202020204" pitchFamily="34" charset="0"/>
                <a:cs typeface="Arial" panose="020B0604020202020204" pitchFamily="34" charset="0"/>
              </a:rPr>
              <a:t>GESTIÓ DE LES MESURES</a:t>
            </a:r>
          </a:p>
        </p:txBody>
      </p:sp>
      <p:cxnSp>
        <p:nvCxnSpPr>
          <p:cNvPr id="51" name="Google Shape;273;p29">
            <a:extLst>
              <a:ext uri="{FF2B5EF4-FFF2-40B4-BE49-F238E27FC236}">
                <a16:creationId xmlns:a16="http://schemas.microsoft.com/office/drawing/2014/main" id="{0BBA1286-43D5-4707-B1DD-8E31B9CB55AC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7209989" y="3429000"/>
            <a:ext cx="1265567" cy="455101"/>
          </a:xfrm>
          <a:prstGeom prst="straightConnector1">
            <a:avLst/>
          </a:prstGeom>
          <a:noFill/>
          <a:ln w="2857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31 Rectángulo">
            <a:extLst>
              <a:ext uri="{FF2B5EF4-FFF2-40B4-BE49-F238E27FC236}">
                <a16:creationId xmlns:a16="http://schemas.microsoft.com/office/drawing/2014/main" id="{EAB0BF99-A986-4725-9C92-DEFF92AED0D2}"/>
              </a:ext>
            </a:extLst>
          </p:cNvPr>
          <p:cNvSpPr/>
          <p:nvPr/>
        </p:nvSpPr>
        <p:spPr>
          <a:xfrm>
            <a:off x="717755" y="1179683"/>
            <a:ext cx="10609831" cy="1097993"/>
          </a:xfrm>
          <a:prstGeom prst="rect">
            <a:avLst/>
          </a:prstGeom>
          <a:noFill/>
        </p:spPr>
        <p:txBody>
          <a:bodyPr wrap="square" lIns="144000" rIns="14400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ca-ES" sz="1467" dirty="0">
                <a:latin typeface="Arial" panose="020B0604020202020204" pitchFamily="34" charset="0"/>
                <a:cs typeface="Arial" panose="020B0604020202020204" pitchFamily="34" charset="0"/>
              </a:rPr>
              <a:t>Per tal d’impulsar la implantació i efectuar un seguiment de les diferents línies d’actuació del Pla, es considera essencial disposar d’una </a:t>
            </a:r>
            <a:r>
              <a:rPr lang="ca-ES" sz="1467" b="1" dirty="0">
                <a:latin typeface="Arial" panose="020B0604020202020204" pitchFamily="34" charset="0"/>
                <a:cs typeface="Arial" panose="020B0604020202020204" pitchFamily="34" charset="0"/>
              </a:rPr>
              <a:t>governança específica </a:t>
            </a:r>
            <a:r>
              <a:rPr lang="ca-ES" sz="1467" dirty="0">
                <a:latin typeface="Arial" panose="020B0604020202020204" pitchFamily="34" charset="0"/>
                <a:cs typeface="Arial" panose="020B0604020202020204" pitchFamily="34" charset="0"/>
              </a:rPr>
              <a:t>per a </a:t>
            </a:r>
            <a:r>
              <a:rPr lang="ca-ES" sz="1467" b="1" dirty="0">
                <a:latin typeface="Arial" panose="020B0604020202020204" pitchFamily="34" charset="0"/>
                <a:cs typeface="Arial" panose="020B0604020202020204" pitchFamily="34" charset="0"/>
              </a:rPr>
              <a:t>supervisar el desplegament </a:t>
            </a:r>
            <a:r>
              <a:rPr lang="ca-ES" sz="1467" dirty="0">
                <a:latin typeface="Arial" panose="020B0604020202020204" pitchFamily="34" charset="0"/>
                <a:cs typeface="Arial" panose="020B0604020202020204" pitchFamily="34" charset="0"/>
              </a:rPr>
              <a:t>de les mesures i </a:t>
            </a:r>
            <a:r>
              <a:rPr lang="ca-ES" sz="1467" b="1" dirty="0">
                <a:latin typeface="Arial" panose="020B0604020202020204" pitchFamily="34" charset="0"/>
                <a:cs typeface="Arial" panose="020B0604020202020204" pitchFamily="34" charset="0"/>
              </a:rPr>
              <a:t>coordinar els esforços </a:t>
            </a:r>
            <a:r>
              <a:rPr lang="ca-ES" sz="1467" dirty="0">
                <a:latin typeface="Arial" panose="020B0604020202020204" pitchFamily="34" charset="0"/>
                <a:cs typeface="Arial" panose="020B0604020202020204" pitchFamily="34" charset="0"/>
              </a:rPr>
              <a:t>dels agents responsables.  </a:t>
            </a:r>
          </a:p>
          <a:p>
            <a:pPr algn="just">
              <a:spcAft>
                <a:spcPts val="800"/>
              </a:spcAft>
            </a:pPr>
            <a:r>
              <a:rPr lang="ca-ES" sz="1467" dirty="0">
                <a:latin typeface="Arial" panose="020B0604020202020204" pitchFamily="34" charset="0"/>
                <a:cs typeface="Arial" panose="020B0604020202020204" pitchFamily="34" charset="0"/>
              </a:rPr>
              <a:t>Es preveu que la governança del Pla consti de dos nivells.</a:t>
            </a:r>
          </a:p>
        </p:txBody>
      </p:sp>
    </p:spTree>
    <p:extLst>
      <p:ext uri="{BB962C8B-B14F-4D97-AF65-F5344CB8AC3E}">
        <p14:creationId xmlns:p14="http://schemas.microsoft.com/office/powerpoint/2010/main" val="3330904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D149A-520A-41DE-813C-262DA790B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/>
              <a:t>Annex - Mesures</a:t>
            </a:r>
            <a:br>
              <a:rPr lang="ca-ES" dirty="0"/>
            </a:br>
            <a:endParaRPr lang="ca-ES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0E7903D-9B8F-412C-A477-BE419E320F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939966"/>
              </p:ext>
            </p:extLst>
          </p:nvPr>
        </p:nvGraphicFramePr>
        <p:xfrm>
          <a:off x="1714766" y="1960394"/>
          <a:ext cx="7674044" cy="24601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74044">
                  <a:extLst>
                    <a:ext uri="{9D8B030D-6E8A-4147-A177-3AD203B41FA5}">
                      <a16:colId xmlns:a16="http://schemas.microsoft.com/office/drawing/2014/main" val="2976529534"/>
                    </a:ext>
                  </a:extLst>
                </a:gridCol>
              </a:tblGrid>
              <a:tr h="492023">
                <a:tc>
                  <a:txBody>
                    <a:bodyPr/>
                    <a:lstStyle/>
                    <a:p>
                      <a:pPr lvl="1" algn="l"/>
                      <a:r>
                        <a:rPr lang="ca-E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LA1: Governança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014651"/>
                  </a:ext>
                </a:extLst>
              </a:tr>
              <a:tr h="492023">
                <a:tc>
                  <a:txBody>
                    <a:bodyPr/>
                    <a:lstStyle/>
                    <a:p>
                      <a:pPr lvl="1" algn="l"/>
                      <a:r>
                        <a:rPr lang="ca-E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LA2: </a:t>
                      </a:r>
                      <a:r>
                        <a:rPr lang="ca-ES" sz="16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Disseny i operacions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405078"/>
                  </a:ext>
                </a:extLst>
              </a:tr>
              <a:tr h="492023">
                <a:tc>
                  <a:txBody>
                    <a:bodyPr/>
                    <a:lstStyle/>
                    <a:p>
                      <a:pPr lvl="1" algn="l"/>
                      <a:r>
                        <a:rPr lang="ca-E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LA3: Sistemes de prevenció i atenció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539494"/>
                  </a:ext>
                </a:extLst>
              </a:tr>
              <a:tr h="492023">
                <a:tc>
                  <a:txBody>
                    <a:bodyPr/>
                    <a:lstStyle/>
                    <a:p>
                      <a:pPr lvl="1" algn="l"/>
                      <a:r>
                        <a:rPr lang="ca-E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LA4: Sensibilització i conscienciació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147015"/>
                  </a:ext>
                </a:extLst>
              </a:tr>
              <a:tr h="492023">
                <a:tc>
                  <a:txBody>
                    <a:bodyPr/>
                    <a:lstStyle/>
                    <a:p>
                      <a:pPr lvl="1" algn="l"/>
                      <a:r>
                        <a:rPr lang="ca-E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LA5: Eines tecnològiques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247128"/>
                  </a:ext>
                </a:extLst>
              </a:tr>
            </a:tbl>
          </a:graphicData>
        </a:graphic>
      </p:graphicFrame>
      <p:sp>
        <p:nvSpPr>
          <p:cNvPr id="11" name="31 Rectángulo">
            <a:extLst>
              <a:ext uri="{FF2B5EF4-FFF2-40B4-BE49-F238E27FC236}">
                <a16:creationId xmlns:a16="http://schemas.microsoft.com/office/drawing/2014/main" id="{2635D453-1FD1-4A6E-96F8-4B6FF6B141B2}"/>
              </a:ext>
            </a:extLst>
          </p:cNvPr>
          <p:cNvSpPr/>
          <p:nvPr/>
        </p:nvSpPr>
        <p:spPr>
          <a:xfrm>
            <a:off x="717755" y="1179683"/>
            <a:ext cx="8948759" cy="318100"/>
          </a:xfrm>
          <a:prstGeom prst="rect">
            <a:avLst/>
          </a:prstGeom>
          <a:noFill/>
        </p:spPr>
        <p:txBody>
          <a:bodyPr wrap="square" lIns="144000" rIns="144000">
            <a:spAutoFit/>
          </a:bodyPr>
          <a:lstStyle/>
          <a:p>
            <a:pPr>
              <a:spcAft>
                <a:spcPts val="1600"/>
              </a:spcAft>
            </a:pPr>
            <a:r>
              <a:rPr lang="ca-ES" sz="1467" dirty="0">
                <a:latin typeface="Arial" panose="020B0604020202020204" pitchFamily="34" charset="0"/>
                <a:cs typeface="Arial" panose="020B0604020202020204" pitchFamily="34" charset="0"/>
              </a:rPr>
              <a:t>En aquest annex es descriuen els mesures a partir dels cinc eixos:</a:t>
            </a:r>
          </a:p>
        </p:txBody>
      </p:sp>
    </p:spTree>
    <p:extLst>
      <p:ext uri="{BB962C8B-B14F-4D97-AF65-F5344CB8AC3E}">
        <p14:creationId xmlns:p14="http://schemas.microsoft.com/office/powerpoint/2010/main" val="3333923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88B005B1-86C7-4784-A3E5-192729B92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203730"/>
              </p:ext>
            </p:extLst>
          </p:nvPr>
        </p:nvGraphicFramePr>
        <p:xfrm>
          <a:off x="480435" y="1428302"/>
          <a:ext cx="7384453" cy="46738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5726">
                  <a:extLst>
                    <a:ext uri="{9D8B030D-6E8A-4147-A177-3AD203B41FA5}">
                      <a16:colId xmlns:a16="http://schemas.microsoft.com/office/drawing/2014/main" val="3142424608"/>
                    </a:ext>
                  </a:extLst>
                </a:gridCol>
                <a:gridCol w="1219745">
                  <a:extLst>
                    <a:ext uri="{9D8B030D-6E8A-4147-A177-3AD203B41FA5}">
                      <a16:colId xmlns:a16="http://schemas.microsoft.com/office/drawing/2014/main" val="1874021284"/>
                    </a:ext>
                  </a:extLst>
                </a:gridCol>
                <a:gridCol w="1219746">
                  <a:extLst>
                    <a:ext uri="{9D8B030D-6E8A-4147-A177-3AD203B41FA5}">
                      <a16:colId xmlns:a16="http://schemas.microsoft.com/office/drawing/2014/main" val="800917736"/>
                    </a:ext>
                  </a:extLst>
                </a:gridCol>
                <a:gridCol w="1219745">
                  <a:extLst>
                    <a:ext uri="{9D8B030D-6E8A-4147-A177-3AD203B41FA5}">
                      <a16:colId xmlns:a16="http://schemas.microsoft.com/office/drawing/2014/main" val="1502247727"/>
                    </a:ext>
                  </a:extLst>
                </a:gridCol>
                <a:gridCol w="1219746">
                  <a:extLst>
                    <a:ext uri="{9D8B030D-6E8A-4147-A177-3AD203B41FA5}">
                      <a16:colId xmlns:a16="http://schemas.microsoft.com/office/drawing/2014/main" val="2758792728"/>
                    </a:ext>
                  </a:extLst>
                </a:gridCol>
                <a:gridCol w="1219745">
                  <a:extLst>
                    <a:ext uri="{9D8B030D-6E8A-4147-A177-3AD203B41FA5}">
                      <a16:colId xmlns:a16="http://schemas.microsoft.com/office/drawing/2014/main" val="2165921693"/>
                    </a:ext>
                  </a:extLst>
                </a:gridCol>
              </a:tblGrid>
              <a:tr h="731552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just"/>
                      <a:r>
                        <a:rPr lang="ca-E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Desenvolupar estratègies i polítiques </a:t>
                      </a:r>
                      <a:r>
                        <a:rPr lang="ca-ES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promoure iniciatives que eliminin les diferències de gènere al sector de la mobilitat en general i del transport públic. Aquestes accions </a:t>
                      </a:r>
                      <a:r>
                        <a:rPr lang="ca-E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plantejades per</a:t>
                      </a:r>
                      <a:r>
                        <a:rPr lang="ca-ES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governs, institucions i autoritats del transport, responen a la </a:t>
                      </a:r>
                      <a:r>
                        <a:rPr lang="ca-E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necessitat de planificar i dissenyar amb perspectiva de gènere</a:t>
                      </a:r>
                      <a:r>
                        <a:rPr lang="ca-ES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mobilitat i connectivitat del transport. </a:t>
                      </a: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890211"/>
                  </a:ext>
                </a:extLst>
              </a:tr>
              <a:tr h="806816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Finalitat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Millorar el sistema de transport públic d’una manera més inclusiva.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Prevenir l’assetjament sexual al transport públic.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Millorar la percepció de seguretat en la mobilitat de les dones.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Atendre a les necessitats específiques de les dones.</a:t>
                      </a: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699172"/>
                  </a:ext>
                </a:extLst>
              </a:tr>
              <a:tr h="2743834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Actuacions a dur a terme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28600" lvl="0" indent="-228600" algn="just"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r>
                        <a:rPr lang="ca-ES" sz="9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Treballar conjuntament amb els operadors per </a:t>
                      </a:r>
                      <a:r>
                        <a:rPr lang="ca-E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integrar la perspectiva de gènere en tot el procés de planificació</a:t>
                      </a:r>
                      <a:r>
                        <a:rPr lang="ca-ES" sz="9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 incloure objectius per a la igualtat de gènere.</a:t>
                      </a:r>
                    </a:p>
                    <a:p>
                      <a:pPr marL="228600" lvl="0" indent="-228600" algn="just"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endParaRPr lang="ca-ES" sz="9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ca-E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Incloure </a:t>
                      </a:r>
                      <a:r>
                        <a:rPr lang="ca-E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avaluacions d’impacte de gènere </a:t>
                      </a:r>
                      <a:r>
                        <a:rPr lang="ca-E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tots els plans i mesures de mobilitat i transport públic.</a:t>
                      </a:r>
                    </a:p>
                    <a:p>
                      <a:pPr marL="228600" lvl="0" indent="-228600" algn="just"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endParaRPr lang="ca-ES" sz="9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lvl="0" indent="-228600" algn="just"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r>
                        <a:rPr lang="ca-E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Incloure dins les licitacions públiques el clausurat de gènere, </a:t>
                      </a:r>
                      <a:r>
                        <a:rPr lang="ca-ES" sz="9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 a mínim l’exigència del pla d’igualtat, protocol de prevenció de l’assetjament sexual i formació específica en igualtat de gènere en el personal de seguretat subcontractat...</a:t>
                      </a:r>
                    </a:p>
                    <a:p>
                      <a:pPr marL="228600" lvl="0" indent="-228600" algn="just"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endParaRPr lang="ca-ES" sz="9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ca-E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Disposar d’un </a:t>
                      </a:r>
                      <a:r>
                        <a:rPr lang="ca-E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 d'especialistes en suport a la integració de la perspectiva de gènere </a:t>
                      </a:r>
                      <a:r>
                        <a:rPr lang="ca-E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els futurs projectes dels sector dels transports i les infraestructures.</a:t>
                      </a:r>
                    </a:p>
                    <a:p>
                      <a:pPr marL="228600" lvl="0" indent="-228600" algn="just"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endParaRPr lang="ca-ES" sz="9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030825"/>
                  </a:ext>
                </a:extLst>
              </a:tr>
              <a:tr h="372585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Termini (anys)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2022</a:t>
                      </a:r>
                      <a:endParaRPr lang="ca-ES" sz="1100" b="0" i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F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2025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959827"/>
                  </a:ext>
                </a:extLst>
              </a:tr>
            </a:tbl>
          </a:graphicData>
        </a:graphic>
      </p:graphicFrame>
      <p:sp>
        <p:nvSpPr>
          <p:cNvPr id="28" name="31 Rectángulo">
            <a:extLst>
              <a:ext uri="{FF2B5EF4-FFF2-40B4-BE49-F238E27FC236}">
                <a16:creationId xmlns:a16="http://schemas.microsoft.com/office/drawing/2014/main" id="{2AA4145B-9470-493A-A5DB-01B4BFD24362}"/>
              </a:ext>
            </a:extLst>
          </p:cNvPr>
          <p:cNvSpPr/>
          <p:nvPr/>
        </p:nvSpPr>
        <p:spPr>
          <a:xfrm>
            <a:off x="7864889" y="1451362"/>
            <a:ext cx="3848313" cy="256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>
                <a:latin typeface="Arial" panose="020B0604020202020204" pitchFamily="34" charset="0"/>
                <a:cs typeface="Arial" panose="020B0604020202020204" pitchFamily="34" charset="0"/>
              </a:rPr>
              <a:t>Agents responsables</a:t>
            </a:r>
          </a:p>
        </p:txBody>
      </p:sp>
      <p:sp>
        <p:nvSpPr>
          <p:cNvPr id="29" name="31 Rectángulo">
            <a:extLst>
              <a:ext uri="{FF2B5EF4-FFF2-40B4-BE49-F238E27FC236}">
                <a16:creationId xmlns:a16="http://schemas.microsoft.com/office/drawing/2014/main" id="{6D8672CB-6481-451D-BD00-164C07723B6C}"/>
              </a:ext>
            </a:extLst>
          </p:cNvPr>
          <p:cNvSpPr/>
          <p:nvPr/>
        </p:nvSpPr>
        <p:spPr>
          <a:xfrm>
            <a:off x="480436" y="937380"/>
            <a:ext cx="1273241" cy="451405"/>
          </a:xfrm>
          <a:prstGeom prst="rect">
            <a:avLst/>
          </a:prstGeom>
          <a:solidFill>
            <a:schemeClr val="tx2"/>
          </a:solidFill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Mesura 1.1.</a:t>
            </a:r>
          </a:p>
        </p:txBody>
      </p:sp>
      <p:sp>
        <p:nvSpPr>
          <p:cNvPr id="30" name="31 Rectángulo">
            <a:extLst>
              <a:ext uri="{FF2B5EF4-FFF2-40B4-BE49-F238E27FC236}">
                <a16:creationId xmlns:a16="http://schemas.microsoft.com/office/drawing/2014/main" id="{62E04994-C6D2-4C14-BDDA-B9BE3CDD57F3}"/>
              </a:ext>
            </a:extLst>
          </p:cNvPr>
          <p:cNvSpPr/>
          <p:nvPr/>
        </p:nvSpPr>
        <p:spPr>
          <a:xfrm>
            <a:off x="1781176" y="937382"/>
            <a:ext cx="9923712" cy="451405"/>
          </a:xfrm>
          <a:prstGeom prst="rect">
            <a:avLst/>
          </a:prstGeom>
          <a:solidFill>
            <a:schemeClr val="tx2"/>
          </a:solidFill>
        </p:spPr>
        <p:txBody>
          <a:bodyPr wrap="square" lIns="144000" rIns="144000" anchor="ctr">
            <a:noAutofit/>
          </a:bodyPr>
          <a:lstStyle/>
          <a:p>
            <a:r>
              <a:rPr lang="ca-E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Polítiques i plans estratègics de l’administració</a:t>
            </a:r>
          </a:p>
        </p:txBody>
      </p:sp>
      <p:sp>
        <p:nvSpPr>
          <p:cNvPr id="31" name="31 Rectángulo">
            <a:extLst>
              <a:ext uri="{FF2B5EF4-FFF2-40B4-BE49-F238E27FC236}">
                <a16:creationId xmlns:a16="http://schemas.microsoft.com/office/drawing/2014/main" id="{35D35768-5AE2-4E95-8F76-DD21DC9E18C1}"/>
              </a:ext>
            </a:extLst>
          </p:cNvPr>
          <p:cNvSpPr/>
          <p:nvPr/>
        </p:nvSpPr>
        <p:spPr>
          <a:xfrm>
            <a:off x="7864888" y="2414972"/>
            <a:ext cx="3840000" cy="256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>
                <a:latin typeface="Arial" panose="020B0604020202020204" pitchFamily="34" charset="0"/>
                <a:cs typeface="Arial" panose="020B0604020202020204" pitchFamily="34" charset="0"/>
              </a:rPr>
              <a:t>Agents implicats</a:t>
            </a:r>
          </a:p>
        </p:txBody>
      </p:sp>
      <p:sp>
        <p:nvSpPr>
          <p:cNvPr id="32" name="31 Rectángulo">
            <a:extLst>
              <a:ext uri="{FF2B5EF4-FFF2-40B4-BE49-F238E27FC236}">
                <a16:creationId xmlns:a16="http://schemas.microsoft.com/office/drawing/2014/main" id="{70CEE963-6896-4252-A669-5C4BF0E42832}"/>
              </a:ext>
            </a:extLst>
          </p:cNvPr>
          <p:cNvSpPr/>
          <p:nvPr/>
        </p:nvSpPr>
        <p:spPr>
          <a:xfrm>
            <a:off x="7864888" y="1764824"/>
            <a:ext cx="3848313" cy="41793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>
            <a:spAutoFit/>
          </a:bodyPr>
          <a:lstStyle/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Generalitat de Catalunya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Autoritat del Transport Metropolità (ATM) </a:t>
            </a:r>
          </a:p>
        </p:txBody>
      </p:sp>
      <p:sp>
        <p:nvSpPr>
          <p:cNvPr id="33" name="31 Rectángulo">
            <a:extLst>
              <a:ext uri="{FF2B5EF4-FFF2-40B4-BE49-F238E27FC236}">
                <a16:creationId xmlns:a16="http://schemas.microsoft.com/office/drawing/2014/main" id="{0E1A2DA7-E54A-4B77-809C-A4B463D8B423}"/>
              </a:ext>
            </a:extLst>
          </p:cNvPr>
          <p:cNvSpPr/>
          <p:nvPr/>
        </p:nvSpPr>
        <p:spPr>
          <a:xfrm>
            <a:off x="7864888" y="2719894"/>
            <a:ext cx="3840000" cy="76038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bIns="62400">
            <a:spAutoFit/>
          </a:bodyPr>
          <a:lstStyle/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Altres agents amb competències en planificació i gestió de la mobilitat (DIBA, AMB, etc.)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Principals ajuntaments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Operadors de transport públic</a:t>
            </a:r>
          </a:p>
        </p:txBody>
      </p:sp>
      <p:sp>
        <p:nvSpPr>
          <p:cNvPr id="39" name="31 Rectángulo">
            <a:extLst>
              <a:ext uri="{FF2B5EF4-FFF2-40B4-BE49-F238E27FC236}">
                <a16:creationId xmlns:a16="http://schemas.microsoft.com/office/drawing/2014/main" id="{12E437CB-2D87-4F79-8223-93DF3E18E101}"/>
              </a:ext>
            </a:extLst>
          </p:cNvPr>
          <p:cNvSpPr/>
          <p:nvPr/>
        </p:nvSpPr>
        <p:spPr>
          <a:xfrm>
            <a:off x="480434" y="446460"/>
            <a:ext cx="11232593" cy="451405"/>
          </a:xfrm>
          <a:prstGeom prst="rect">
            <a:avLst/>
          </a:prstGeom>
          <a:solidFill>
            <a:srgbClr val="004C99"/>
          </a:solidFill>
        </p:spPr>
        <p:txBody>
          <a:bodyPr wrap="square" lIns="144000" rIns="144000" anchor="ctr">
            <a:noAutofit/>
          </a:bodyPr>
          <a:lstStyle/>
          <a:p>
            <a:pPr>
              <a:spcBef>
                <a:spcPts val="800"/>
              </a:spcBef>
            </a:pPr>
            <a:r>
              <a:rPr lang="ca-ES" sz="133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Línia d’actuació 1 (LA1): </a:t>
            </a:r>
            <a:r>
              <a:rPr lang="ca-ES" sz="133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Governança</a:t>
            </a:r>
          </a:p>
        </p:txBody>
      </p:sp>
      <p:sp>
        <p:nvSpPr>
          <p:cNvPr id="24" name="31 Rectángulo">
            <a:extLst>
              <a:ext uri="{FF2B5EF4-FFF2-40B4-BE49-F238E27FC236}">
                <a16:creationId xmlns:a16="http://schemas.microsoft.com/office/drawing/2014/main" id="{DFB43DE3-61D6-41E8-90E8-17CA4D4D891A}"/>
              </a:ext>
            </a:extLst>
          </p:cNvPr>
          <p:cNvSpPr/>
          <p:nvPr/>
        </p:nvSpPr>
        <p:spPr>
          <a:xfrm>
            <a:off x="7854953" y="3863254"/>
            <a:ext cx="3841796" cy="4606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900" b="1" dirty="0">
                <a:latin typeface="Arial" panose="020B0604020202020204" pitchFamily="34" charset="0"/>
                <a:cs typeface="Arial" panose="020B0604020202020204" pitchFamily="34" charset="0"/>
              </a:rPr>
              <a:t>100.000 €</a:t>
            </a:r>
            <a:endParaRPr lang="ca-E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31 Rectángulo">
            <a:extLst>
              <a:ext uri="{FF2B5EF4-FFF2-40B4-BE49-F238E27FC236}">
                <a16:creationId xmlns:a16="http://schemas.microsoft.com/office/drawing/2014/main" id="{ED998511-0484-4913-A38C-13122D09805D}"/>
              </a:ext>
            </a:extLst>
          </p:cNvPr>
          <p:cNvSpPr/>
          <p:nvPr/>
        </p:nvSpPr>
        <p:spPr>
          <a:xfrm>
            <a:off x="7856576" y="3524700"/>
            <a:ext cx="3848312" cy="2872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 dirty="0">
                <a:latin typeface="Arial" panose="020B0604020202020204" pitchFamily="34" charset="0"/>
                <a:cs typeface="Arial" panose="020B0604020202020204" pitchFamily="34" charset="0"/>
              </a:rPr>
              <a:t>Cost estimat total d’implantació</a:t>
            </a:r>
          </a:p>
        </p:txBody>
      </p:sp>
      <p:sp>
        <p:nvSpPr>
          <p:cNvPr id="19" name="31 Rectángulo">
            <a:extLst>
              <a:ext uri="{FF2B5EF4-FFF2-40B4-BE49-F238E27FC236}">
                <a16:creationId xmlns:a16="http://schemas.microsoft.com/office/drawing/2014/main" id="{D8B43886-6FAC-4D34-8C87-4BDB6C4E115A}"/>
              </a:ext>
            </a:extLst>
          </p:cNvPr>
          <p:cNvSpPr/>
          <p:nvPr/>
        </p:nvSpPr>
        <p:spPr>
          <a:xfrm>
            <a:off x="1648672" y="6180433"/>
            <a:ext cx="5798073" cy="307776"/>
          </a:xfrm>
          <a:prstGeom prst="rect">
            <a:avLst/>
          </a:prstGeom>
          <a:noFill/>
          <a:ln w="12700">
            <a:noFill/>
          </a:ln>
        </p:spPr>
        <p:txBody>
          <a:bodyPr wrap="square" lIns="144000" rIns="144000">
            <a:noAutofit/>
          </a:bodyPr>
          <a:lstStyle/>
          <a:p>
            <a:r>
              <a:rPr lang="ca-ES" sz="1000" b="1" dirty="0">
                <a:latin typeface="Arial" panose="020B0604020202020204" pitchFamily="34" charset="0"/>
                <a:cs typeface="Arial" panose="020B0604020202020204" pitchFamily="34" charset="0"/>
              </a:rPr>
              <a:t>Cronograma</a:t>
            </a:r>
            <a:r>
              <a:rPr lang="ca-ES" sz="1000" dirty="0">
                <a:latin typeface="Arial" panose="020B0604020202020204" pitchFamily="34" charset="0"/>
                <a:cs typeface="Arial" panose="020B0604020202020204" pitchFamily="34" charset="0"/>
              </a:rPr>
              <a:t>:	Desenvolupament mesura	     Revisió o continuació de les mesures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9110CC3-8A7C-4835-BC74-B8FCA33A626D}"/>
              </a:ext>
            </a:extLst>
          </p:cNvPr>
          <p:cNvSpPr/>
          <p:nvPr/>
        </p:nvSpPr>
        <p:spPr>
          <a:xfrm>
            <a:off x="4266829" y="6231698"/>
            <a:ext cx="213504" cy="166159"/>
          </a:xfrm>
          <a:prstGeom prst="rect">
            <a:avLst/>
          </a:prstGeom>
          <a:solidFill>
            <a:srgbClr val="019F92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7165438E-E6C6-4837-BCC2-D26AE83459CC}"/>
              </a:ext>
            </a:extLst>
          </p:cNvPr>
          <p:cNvSpPr/>
          <p:nvPr/>
        </p:nvSpPr>
        <p:spPr>
          <a:xfrm>
            <a:off x="6893414" y="6224706"/>
            <a:ext cx="213504" cy="166159"/>
          </a:xfrm>
          <a:prstGeom prst="rect">
            <a:avLst/>
          </a:prstGeom>
          <a:solidFill>
            <a:srgbClr val="E1FFFC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118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88B005B1-86C7-4784-A3E5-192729B92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225607"/>
              </p:ext>
            </p:extLst>
          </p:nvPr>
        </p:nvGraphicFramePr>
        <p:xfrm>
          <a:off x="480434" y="1428931"/>
          <a:ext cx="7384453" cy="4542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5726">
                  <a:extLst>
                    <a:ext uri="{9D8B030D-6E8A-4147-A177-3AD203B41FA5}">
                      <a16:colId xmlns:a16="http://schemas.microsoft.com/office/drawing/2014/main" val="3142424608"/>
                    </a:ext>
                  </a:extLst>
                </a:gridCol>
                <a:gridCol w="1219745">
                  <a:extLst>
                    <a:ext uri="{9D8B030D-6E8A-4147-A177-3AD203B41FA5}">
                      <a16:colId xmlns:a16="http://schemas.microsoft.com/office/drawing/2014/main" val="1874021284"/>
                    </a:ext>
                  </a:extLst>
                </a:gridCol>
                <a:gridCol w="1219746">
                  <a:extLst>
                    <a:ext uri="{9D8B030D-6E8A-4147-A177-3AD203B41FA5}">
                      <a16:colId xmlns:a16="http://schemas.microsoft.com/office/drawing/2014/main" val="746866284"/>
                    </a:ext>
                  </a:extLst>
                </a:gridCol>
                <a:gridCol w="1219745">
                  <a:extLst>
                    <a:ext uri="{9D8B030D-6E8A-4147-A177-3AD203B41FA5}">
                      <a16:colId xmlns:a16="http://schemas.microsoft.com/office/drawing/2014/main" val="954487613"/>
                    </a:ext>
                  </a:extLst>
                </a:gridCol>
                <a:gridCol w="1219746">
                  <a:extLst>
                    <a:ext uri="{9D8B030D-6E8A-4147-A177-3AD203B41FA5}">
                      <a16:colId xmlns:a16="http://schemas.microsoft.com/office/drawing/2014/main" val="4269904935"/>
                    </a:ext>
                  </a:extLst>
                </a:gridCol>
                <a:gridCol w="1219745">
                  <a:extLst>
                    <a:ext uri="{9D8B030D-6E8A-4147-A177-3AD203B41FA5}">
                      <a16:colId xmlns:a16="http://schemas.microsoft.com/office/drawing/2014/main" val="1423668259"/>
                    </a:ext>
                  </a:extLst>
                </a:gridCol>
              </a:tblGrid>
              <a:tr h="692354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just"/>
                      <a:r>
                        <a:rPr lang="ca-E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Implementar</a:t>
                      </a:r>
                      <a:r>
                        <a:rPr lang="ca-ES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organismes de gestió </a:t>
                      </a:r>
                      <a:r>
                        <a:rPr lang="ca-ES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encarregats de debatre i prendre accions per millorar la seguretat de les dones i els col·lectius vulnerables que utilitzen el transport públic. </a:t>
                      </a:r>
                      <a:r>
                        <a:rPr lang="ca-E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Representació de diversos grups d’interès </a:t>
                      </a:r>
                      <a:r>
                        <a:rPr lang="ca-ES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assegurar la diversitat d’opinió: persones usuàries, posicions de gestió, personal, representants d’associacions entre altres.</a:t>
                      </a: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890211"/>
                  </a:ext>
                </a:extLst>
              </a:tr>
              <a:tr h="752261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Finalitat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Formació d’un comitè o una posició de direcció destinat als conflictes de d’assetjament </a:t>
                      </a:r>
                      <a:r>
                        <a:rPr lang="es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sexual.</a:t>
                      </a:r>
                      <a:endParaRPr lang="ca-ES" sz="900" b="0" i="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Fer front als problemes relacionats amb la seguretat de les dones al transport públic.</a:t>
                      </a: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699172"/>
                  </a:ext>
                </a:extLst>
              </a:tr>
              <a:tr h="2689675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Actuacions a dur a terme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28600" lvl="0" indent="-228600" algn="just"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r>
                        <a:rPr lang="ca-ES" sz="900" b="1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Definir la Comissió de Seguiment </a:t>
                      </a: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que avaluarà el </a:t>
                      </a:r>
                      <a:r>
                        <a:rPr lang="ca-E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Protocol unitari i integral d’abordatge d’agressions sexuals per al sistema de mobilitat i transport públic,</a:t>
                      </a: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 vetllarà per a la implementació d’aquest. S’organitzarà internament per tal d’abordar els aspectes tècnics. Entre les seves funcions, serà responsable de fer el seguiment del protocol i l’elaboració de l’informe anual.</a:t>
                      </a:r>
                      <a:endParaRPr lang="it-IT" sz="9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030825"/>
                  </a:ext>
                </a:extLst>
              </a:tr>
              <a:tr h="357398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Termini (anys)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</a:t>
                      </a:r>
                      <a:endParaRPr lang="ca-ES" sz="1100" b="0" i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F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2022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2025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7791764"/>
                  </a:ext>
                </a:extLst>
              </a:tr>
            </a:tbl>
          </a:graphicData>
        </a:graphic>
      </p:graphicFrame>
      <p:sp>
        <p:nvSpPr>
          <p:cNvPr id="28" name="31 Rectángulo">
            <a:extLst>
              <a:ext uri="{FF2B5EF4-FFF2-40B4-BE49-F238E27FC236}">
                <a16:creationId xmlns:a16="http://schemas.microsoft.com/office/drawing/2014/main" id="{2AA4145B-9470-493A-A5DB-01B4BFD24362}"/>
              </a:ext>
            </a:extLst>
          </p:cNvPr>
          <p:cNvSpPr/>
          <p:nvPr/>
        </p:nvSpPr>
        <p:spPr>
          <a:xfrm>
            <a:off x="7864889" y="1451362"/>
            <a:ext cx="3848313" cy="256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>
                <a:latin typeface="Arial" panose="020B0604020202020204" pitchFamily="34" charset="0"/>
                <a:cs typeface="Arial" panose="020B0604020202020204" pitchFamily="34" charset="0"/>
              </a:rPr>
              <a:t>Agents responsables</a:t>
            </a:r>
          </a:p>
        </p:txBody>
      </p:sp>
      <p:sp>
        <p:nvSpPr>
          <p:cNvPr id="29" name="31 Rectángulo">
            <a:extLst>
              <a:ext uri="{FF2B5EF4-FFF2-40B4-BE49-F238E27FC236}">
                <a16:creationId xmlns:a16="http://schemas.microsoft.com/office/drawing/2014/main" id="{6D8672CB-6481-451D-BD00-164C07723B6C}"/>
              </a:ext>
            </a:extLst>
          </p:cNvPr>
          <p:cNvSpPr/>
          <p:nvPr/>
        </p:nvSpPr>
        <p:spPr>
          <a:xfrm>
            <a:off x="480436" y="937380"/>
            <a:ext cx="1273241" cy="451405"/>
          </a:xfrm>
          <a:prstGeom prst="rect">
            <a:avLst/>
          </a:prstGeom>
          <a:solidFill>
            <a:schemeClr val="tx2"/>
          </a:solidFill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Mesura 1.2.</a:t>
            </a:r>
          </a:p>
        </p:txBody>
      </p:sp>
      <p:sp>
        <p:nvSpPr>
          <p:cNvPr id="30" name="31 Rectángulo">
            <a:extLst>
              <a:ext uri="{FF2B5EF4-FFF2-40B4-BE49-F238E27FC236}">
                <a16:creationId xmlns:a16="http://schemas.microsoft.com/office/drawing/2014/main" id="{62E04994-C6D2-4C14-BDDA-B9BE3CDD57F3}"/>
              </a:ext>
            </a:extLst>
          </p:cNvPr>
          <p:cNvSpPr/>
          <p:nvPr/>
        </p:nvSpPr>
        <p:spPr>
          <a:xfrm>
            <a:off x="1781176" y="937382"/>
            <a:ext cx="9923712" cy="451405"/>
          </a:xfrm>
          <a:prstGeom prst="rect">
            <a:avLst/>
          </a:prstGeom>
          <a:solidFill>
            <a:schemeClr val="tx2"/>
          </a:solidFill>
        </p:spPr>
        <p:txBody>
          <a:bodyPr wrap="square" lIns="144000" rIns="144000" anchor="ctr">
            <a:noAutofit/>
          </a:bodyPr>
          <a:lstStyle/>
          <a:p>
            <a:r>
              <a:rPr lang="ca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Estructures de gestió</a:t>
            </a:r>
          </a:p>
        </p:txBody>
      </p:sp>
      <p:sp>
        <p:nvSpPr>
          <p:cNvPr id="31" name="31 Rectángulo">
            <a:extLst>
              <a:ext uri="{FF2B5EF4-FFF2-40B4-BE49-F238E27FC236}">
                <a16:creationId xmlns:a16="http://schemas.microsoft.com/office/drawing/2014/main" id="{35D35768-5AE2-4E95-8F76-DD21DC9E18C1}"/>
              </a:ext>
            </a:extLst>
          </p:cNvPr>
          <p:cNvSpPr/>
          <p:nvPr/>
        </p:nvSpPr>
        <p:spPr>
          <a:xfrm>
            <a:off x="7864888" y="2414972"/>
            <a:ext cx="3840000" cy="256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>
                <a:latin typeface="Arial" panose="020B0604020202020204" pitchFamily="34" charset="0"/>
                <a:cs typeface="Arial" panose="020B0604020202020204" pitchFamily="34" charset="0"/>
              </a:rPr>
              <a:t>Agents implicats</a:t>
            </a:r>
          </a:p>
        </p:txBody>
      </p:sp>
      <p:sp>
        <p:nvSpPr>
          <p:cNvPr id="32" name="31 Rectángulo">
            <a:extLst>
              <a:ext uri="{FF2B5EF4-FFF2-40B4-BE49-F238E27FC236}">
                <a16:creationId xmlns:a16="http://schemas.microsoft.com/office/drawing/2014/main" id="{70CEE963-6896-4252-A669-5C4BF0E42832}"/>
              </a:ext>
            </a:extLst>
          </p:cNvPr>
          <p:cNvSpPr/>
          <p:nvPr/>
        </p:nvSpPr>
        <p:spPr>
          <a:xfrm>
            <a:off x="7864888" y="1764824"/>
            <a:ext cx="3848313" cy="41793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>
            <a:spAutoFit/>
          </a:bodyPr>
          <a:lstStyle/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Generalitat de Catalunya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Autoritat del Transport Metropolità (ATM) </a:t>
            </a:r>
          </a:p>
        </p:txBody>
      </p:sp>
      <p:sp>
        <p:nvSpPr>
          <p:cNvPr id="33" name="31 Rectángulo">
            <a:extLst>
              <a:ext uri="{FF2B5EF4-FFF2-40B4-BE49-F238E27FC236}">
                <a16:creationId xmlns:a16="http://schemas.microsoft.com/office/drawing/2014/main" id="{0E1A2DA7-E54A-4B77-809C-A4B463D8B423}"/>
              </a:ext>
            </a:extLst>
          </p:cNvPr>
          <p:cNvSpPr/>
          <p:nvPr/>
        </p:nvSpPr>
        <p:spPr>
          <a:xfrm>
            <a:off x="7864888" y="2719894"/>
            <a:ext cx="3840000" cy="76038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bIns="62400">
            <a:spAutoFit/>
          </a:bodyPr>
          <a:lstStyle/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Altres agents amb competències en planificació i gestió de la mobilitat (DIBA, AMB, etc.)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Principals ajuntaments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Operadors de transport</a:t>
            </a:r>
          </a:p>
        </p:txBody>
      </p:sp>
      <p:sp>
        <p:nvSpPr>
          <p:cNvPr id="39" name="31 Rectángulo">
            <a:extLst>
              <a:ext uri="{FF2B5EF4-FFF2-40B4-BE49-F238E27FC236}">
                <a16:creationId xmlns:a16="http://schemas.microsoft.com/office/drawing/2014/main" id="{12E437CB-2D87-4F79-8223-93DF3E18E101}"/>
              </a:ext>
            </a:extLst>
          </p:cNvPr>
          <p:cNvSpPr/>
          <p:nvPr/>
        </p:nvSpPr>
        <p:spPr>
          <a:xfrm>
            <a:off x="480434" y="446460"/>
            <a:ext cx="11232593" cy="451405"/>
          </a:xfrm>
          <a:prstGeom prst="rect">
            <a:avLst/>
          </a:prstGeom>
          <a:solidFill>
            <a:srgbClr val="004C99"/>
          </a:solidFill>
        </p:spPr>
        <p:txBody>
          <a:bodyPr wrap="square" lIns="144000" rIns="144000" anchor="ctr">
            <a:noAutofit/>
          </a:bodyPr>
          <a:lstStyle/>
          <a:p>
            <a:pPr>
              <a:spcBef>
                <a:spcPts val="800"/>
              </a:spcBef>
            </a:pPr>
            <a:r>
              <a:rPr lang="ca-ES" sz="133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Línia d’actuació 1 (LA1): </a:t>
            </a:r>
            <a:r>
              <a:rPr lang="ca-ES" sz="133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Governança</a:t>
            </a:r>
          </a:p>
        </p:txBody>
      </p:sp>
      <p:sp>
        <p:nvSpPr>
          <p:cNvPr id="24" name="31 Rectángulo">
            <a:extLst>
              <a:ext uri="{FF2B5EF4-FFF2-40B4-BE49-F238E27FC236}">
                <a16:creationId xmlns:a16="http://schemas.microsoft.com/office/drawing/2014/main" id="{DFB43DE3-61D6-41E8-90E8-17CA4D4D891A}"/>
              </a:ext>
            </a:extLst>
          </p:cNvPr>
          <p:cNvSpPr/>
          <p:nvPr/>
        </p:nvSpPr>
        <p:spPr>
          <a:xfrm>
            <a:off x="7854953" y="3863254"/>
            <a:ext cx="3841796" cy="4606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900" b="1" dirty="0">
                <a:latin typeface="Arial" panose="020B0604020202020204" pitchFamily="34" charset="0"/>
                <a:cs typeface="Arial" panose="020B0604020202020204" pitchFamily="34" charset="0"/>
              </a:rPr>
              <a:t>30.000 €</a:t>
            </a:r>
            <a:endParaRPr lang="ca-E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31 Rectángulo">
            <a:extLst>
              <a:ext uri="{FF2B5EF4-FFF2-40B4-BE49-F238E27FC236}">
                <a16:creationId xmlns:a16="http://schemas.microsoft.com/office/drawing/2014/main" id="{ED998511-0484-4913-A38C-13122D09805D}"/>
              </a:ext>
            </a:extLst>
          </p:cNvPr>
          <p:cNvSpPr/>
          <p:nvPr/>
        </p:nvSpPr>
        <p:spPr>
          <a:xfrm>
            <a:off x="7856576" y="3524700"/>
            <a:ext cx="3848312" cy="2872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 dirty="0">
                <a:latin typeface="Arial" panose="020B0604020202020204" pitchFamily="34" charset="0"/>
                <a:cs typeface="Arial" panose="020B0604020202020204" pitchFamily="34" charset="0"/>
              </a:rPr>
              <a:t>Cost estimat total d’implantació</a:t>
            </a:r>
          </a:p>
        </p:txBody>
      </p:sp>
    </p:spTree>
    <p:extLst>
      <p:ext uri="{BB962C8B-B14F-4D97-AF65-F5344CB8AC3E}">
        <p14:creationId xmlns:p14="http://schemas.microsoft.com/office/powerpoint/2010/main" val="2002983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EC61EC51-4DF2-4FC2-941F-383B917AA387}"/>
              </a:ext>
            </a:extLst>
          </p:cNvPr>
          <p:cNvSpPr/>
          <p:nvPr/>
        </p:nvSpPr>
        <p:spPr>
          <a:xfrm>
            <a:off x="4995512" y="3946358"/>
            <a:ext cx="1347536" cy="1058779"/>
          </a:xfrm>
          <a:custGeom>
            <a:avLst/>
            <a:gdLst>
              <a:gd name="connsiteX0" fmla="*/ 28875 w 1347536"/>
              <a:gd name="connsiteY0" fmla="*/ 375385 h 1058779"/>
              <a:gd name="connsiteX1" fmla="*/ 0 w 1347536"/>
              <a:gd name="connsiteY1" fmla="*/ 1058779 h 1058779"/>
              <a:gd name="connsiteX2" fmla="*/ 1347536 w 1347536"/>
              <a:gd name="connsiteY2" fmla="*/ 0 h 1058779"/>
              <a:gd name="connsiteX3" fmla="*/ 28875 w 1347536"/>
              <a:gd name="connsiteY3" fmla="*/ 375385 h 105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536" h="1058779">
                <a:moveTo>
                  <a:pt x="28875" y="375385"/>
                </a:moveTo>
                <a:lnTo>
                  <a:pt x="0" y="1058779"/>
                </a:lnTo>
                <a:lnTo>
                  <a:pt x="1347536" y="0"/>
                </a:lnTo>
                <a:lnTo>
                  <a:pt x="28875" y="37538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Forma libre: forma 60">
            <a:extLst>
              <a:ext uri="{FF2B5EF4-FFF2-40B4-BE49-F238E27FC236}">
                <a16:creationId xmlns:a16="http://schemas.microsoft.com/office/drawing/2014/main" id="{2E576A7C-3665-4922-8063-A8E4BEF8B97C}"/>
              </a:ext>
            </a:extLst>
          </p:cNvPr>
          <p:cNvSpPr/>
          <p:nvPr/>
        </p:nvSpPr>
        <p:spPr>
          <a:xfrm flipV="1">
            <a:off x="4994247" y="2084366"/>
            <a:ext cx="1377677" cy="1809132"/>
          </a:xfrm>
          <a:custGeom>
            <a:avLst/>
            <a:gdLst>
              <a:gd name="connsiteX0" fmla="*/ 9625 w 1337911"/>
              <a:gd name="connsiteY0" fmla="*/ 1472665 h 2165684"/>
              <a:gd name="connsiteX1" fmla="*/ 0 w 1337911"/>
              <a:gd name="connsiteY1" fmla="*/ 2165684 h 2165684"/>
              <a:gd name="connsiteX2" fmla="*/ 1337911 w 1337911"/>
              <a:gd name="connsiteY2" fmla="*/ 0 h 2165684"/>
              <a:gd name="connsiteX3" fmla="*/ 9625 w 1337911"/>
              <a:gd name="connsiteY3" fmla="*/ 1472665 h 216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7911" h="2165684">
                <a:moveTo>
                  <a:pt x="9625" y="1472665"/>
                </a:moveTo>
                <a:lnTo>
                  <a:pt x="0" y="2165684"/>
                </a:lnTo>
                <a:lnTo>
                  <a:pt x="1337911" y="0"/>
                </a:lnTo>
                <a:lnTo>
                  <a:pt x="9625" y="147266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AB08F5-0E51-4667-B371-5877575D4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/>
              <a:t>Pla d’Acció: Línies d’actuació i mesures</a:t>
            </a:r>
            <a:br>
              <a:rPr lang="ca-ES" dirty="0"/>
            </a:br>
            <a:endParaRPr lang="ca-ES" dirty="0"/>
          </a:p>
        </p:txBody>
      </p:sp>
      <p:sp>
        <p:nvSpPr>
          <p:cNvPr id="37" name="object 5">
            <a:extLst>
              <a:ext uri="{FF2B5EF4-FFF2-40B4-BE49-F238E27FC236}">
                <a16:creationId xmlns:a16="http://schemas.microsoft.com/office/drawing/2014/main" id="{71A25D63-67CF-4F92-AF04-0098554E4532}"/>
              </a:ext>
            </a:extLst>
          </p:cNvPr>
          <p:cNvSpPr/>
          <p:nvPr/>
        </p:nvSpPr>
        <p:spPr>
          <a:xfrm>
            <a:off x="5939548" y="2285999"/>
            <a:ext cx="4877287" cy="3531629"/>
          </a:xfrm>
          <a:custGeom>
            <a:avLst/>
            <a:gdLst/>
            <a:ahLst/>
            <a:cxnLst/>
            <a:rect l="l" t="t" r="r" b="b"/>
            <a:pathLst>
              <a:path w="2737485" h="593089">
                <a:moveTo>
                  <a:pt x="0" y="592836"/>
                </a:moveTo>
                <a:lnTo>
                  <a:pt x="2737104" y="592836"/>
                </a:lnTo>
                <a:lnTo>
                  <a:pt x="2737104" y="0"/>
                </a:lnTo>
                <a:lnTo>
                  <a:pt x="0" y="0"/>
                </a:lnTo>
                <a:lnTo>
                  <a:pt x="0" y="59283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5">
            <a:extLst>
              <a:ext uri="{FF2B5EF4-FFF2-40B4-BE49-F238E27FC236}">
                <a16:creationId xmlns:a16="http://schemas.microsoft.com/office/drawing/2014/main" id="{F54367D1-A460-43FD-8B41-29214ED1C491}"/>
              </a:ext>
            </a:extLst>
          </p:cNvPr>
          <p:cNvSpPr/>
          <p:nvPr/>
        </p:nvSpPr>
        <p:spPr>
          <a:xfrm>
            <a:off x="1749172" y="2097429"/>
            <a:ext cx="3287819" cy="714526"/>
          </a:xfrm>
          <a:custGeom>
            <a:avLst/>
            <a:gdLst/>
            <a:ahLst/>
            <a:cxnLst/>
            <a:rect l="l" t="t" r="r" b="b"/>
            <a:pathLst>
              <a:path w="2737485" h="593089">
                <a:moveTo>
                  <a:pt x="0" y="592836"/>
                </a:moveTo>
                <a:lnTo>
                  <a:pt x="2737104" y="592836"/>
                </a:lnTo>
                <a:lnTo>
                  <a:pt x="2737104" y="0"/>
                </a:lnTo>
                <a:lnTo>
                  <a:pt x="0" y="0"/>
                </a:lnTo>
                <a:lnTo>
                  <a:pt x="0" y="59283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4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6">
            <a:extLst>
              <a:ext uri="{FF2B5EF4-FFF2-40B4-BE49-F238E27FC236}">
                <a16:creationId xmlns:a16="http://schemas.microsoft.com/office/drawing/2014/main" id="{30D62C71-3631-4F6A-BE95-1AE60A6D6660}"/>
              </a:ext>
            </a:extLst>
          </p:cNvPr>
          <p:cNvSpPr/>
          <p:nvPr/>
        </p:nvSpPr>
        <p:spPr>
          <a:xfrm>
            <a:off x="1749172" y="4312535"/>
            <a:ext cx="3287819" cy="716056"/>
          </a:xfrm>
          <a:custGeom>
            <a:avLst/>
            <a:gdLst/>
            <a:ahLst/>
            <a:cxnLst/>
            <a:rect l="l" t="t" r="r" b="b"/>
            <a:pathLst>
              <a:path w="2737485" h="594360">
                <a:moveTo>
                  <a:pt x="0" y="594360"/>
                </a:moveTo>
                <a:lnTo>
                  <a:pt x="2737104" y="594360"/>
                </a:lnTo>
                <a:lnTo>
                  <a:pt x="2737104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7">
            <a:extLst>
              <a:ext uri="{FF2B5EF4-FFF2-40B4-BE49-F238E27FC236}">
                <a16:creationId xmlns:a16="http://schemas.microsoft.com/office/drawing/2014/main" id="{2ECE5A79-BDAB-43E6-935F-598B9F873736}"/>
              </a:ext>
            </a:extLst>
          </p:cNvPr>
          <p:cNvSpPr/>
          <p:nvPr/>
        </p:nvSpPr>
        <p:spPr>
          <a:xfrm>
            <a:off x="1759340" y="5420854"/>
            <a:ext cx="3287819" cy="714526"/>
          </a:xfrm>
          <a:custGeom>
            <a:avLst/>
            <a:gdLst/>
            <a:ahLst/>
            <a:cxnLst/>
            <a:rect l="l" t="t" r="r" b="b"/>
            <a:pathLst>
              <a:path w="2737485" h="593089">
                <a:moveTo>
                  <a:pt x="0" y="592835"/>
                </a:moveTo>
                <a:lnTo>
                  <a:pt x="2737104" y="592835"/>
                </a:lnTo>
                <a:lnTo>
                  <a:pt x="2737104" y="0"/>
                </a:lnTo>
                <a:lnTo>
                  <a:pt x="0" y="0"/>
                </a:lnTo>
                <a:lnTo>
                  <a:pt x="0" y="59283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4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17">
            <a:extLst>
              <a:ext uri="{FF2B5EF4-FFF2-40B4-BE49-F238E27FC236}">
                <a16:creationId xmlns:a16="http://schemas.microsoft.com/office/drawing/2014/main" id="{B66F540B-075D-4960-96AF-85D371062C32}"/>
              </a:ext>
            </a:extLst>
          </p:cNvPr>
          <p:cNvSpPr/>
          <p:nvPr/>
        </p:nvSpPr>
        <p:spPr>
          <a:xfrm>
            <a:off x="1350608" y="4223957"/>
            <a:ext cx="1057559" cy="829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ject 18">
            <a:extLst>
              <a:ext uri="{FF2B5EF4-FFF2-40B4-BE49-F238E27FC236}">
                <a16:creationId xmlns:a16="http://schemas.microsoft.com/office/drawing/2014/main" id="{7170770C-D6EB-40D2-BACA-3D630B2B20A7}"/>
              </a:ext>
            </a:extLst>
          </p:cNvPr>
          <p:cNvSpPr/>
          <p:nvPr/>
        </p:nvSpPr>
        <p:spPr>
          <a:xfrm>
            <a:off x="1441492" y="5576491"/>
            <a:ext cx="875791" cy="8353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ject 19">
            <a:extLst>
              <a:ext uri="{FF2B5EF4-FFF2-40B4-BE49-F238E27FC236}">
                <a16:creationId xmlns:a16="http://schemas.microsoft.com/office/drawing/2014/main" id="{580B68D5-F039-45A4-A688-EA3CEACACA20}"/>
              </a:ext>
            </a:extLst>
          </p:cNvPr>
          <p:cNvSpPr/>
          <p:nvPr/>
        </p:nvSpPr>
        <p:spPr>
          <a:xfrm>
            <a:off x="1447918" y="1818900"/>
            <a:ext cx="862939" cy="7729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3C5F8083-77A0-4A80-AD5D-3D2B60B5EBA3}"/>
              </a:ext>
            </a:extLst>
          </p:cNvPr>
          <p:cNvSpPr/>
          <p:nvPr/>
        </p:nvSpPr>
        <p:spPr>
          <a:xfrm>
            <a:off x="2576378" y="4356196"/>
            <a:ext cx="2471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FOCUS GRUP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8D071055-BA23-468E-A169-C3BDE077F215}"/>
              </a:ext>
            </a:extLst>
          </p:cNvPr>
          <p:cNvSpPr/>
          <p:nvPr/>
        </p:nvSpPr>
        <p:spPr>
          <a:xfrm>
            <a:off x="2576378" y="5509852"/>
            <a:ext cx="2471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TREBALL INTERN</a:t>
            </a:r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A298F164-F0D5-4060-A32F-15C36D94B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140" y="2693921"/>
            <a:ext cx="1792192" cy="1199577"/>
          </a:xfrm>
          <a:prstGeom prst="rect">
            <a:avLst/>
          </a:prstGeom>
        </p:spPr>
      </p:pic>
      <p:pic>
        <p:nvPicPr>
          <p:cNvPr id="49" name="Imagen 48" descr="Mujer parada junto a una ventana&#10;&#10;Descripción generada automáticamente">
            <a:extLst>
              <a:ext uri="{FF2B5EF4-FFF2-40B4-BE49-F238E27FC236}">
                <a16:creationId xmlns:a16="http://schemas.microsoft.com/office/drawing/2014/main" id="{FA93472A-A991-4291-BDBA-8801A56EAC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45" y="4294915"/>
            <a:ext cx="1791224" cy="1195082"/>
          </a:xfrm>
          <a:prstGeom prst="rect">
            <a:avLst/>
          </a:prstGeom>
        </p:spPr>
      </p:pic>
      <p:sp>
        <p:nvSpPr>
          <p:cNvPr id="51" name="object 25">
            <a:extLst>
              <a:ext uri="{FF2B5EF4-FFF2-40B4-BE49-F238E27FC236}">
                <a16:creationId xmlns:a16="http://schemas.microsoft.com/office/drawing/2014/main" id="{DCB9BFA8-BFCF-4D51-BA6F-EE79EBAFDAC9}"/>
              </a:ext>
            </a:extLst>
          </p:cNvPr>
          <p:cNvSpPr txBox="1"/>
          <p:nvPr/>
        </p:nvSpPr>
        <p:spPr>
          <a:xfrm>
            <a:off x="6396231" y="2822368"/>
            <a:ext cx="1430613" cy="484320"/>
          </a:xfrm>
          <a:prstGeom prst="rect">
            <a:avLst/>
          </a:prstGeom>
          <a:solidFill>
            <a:srgbClr val="019F92"/>
          </a:solidFill>
        </p:spPr>
        <p:txBody>
          <a:bodyPr vert="horz" wrap="square" lIns="0" tIns="27093" rIns="0" bIns="0" rtlCol="0" anchor="ctr">
            <a:noAutofit/>
          </a:bodyPr>
          <a:lstStyle/>
          <a:p>
            <a:pPr marL="307331">
              <a:spcBef>
                <a:spcPts val="213"/>
              </a:spcBef>
            </a:pPr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LÍNIES D’ACTUACIÓ</a:t>
            </a:r>
            <a:endParaRPr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bject 25">
            <a:extLst>
              <a:ext uri="{FF2B5EF4-FFF2-40B4-BE49-F238E27FC236}">
                <a16:creationId xmlns:a16="http://schemas.microsoft.com/office/drawing/2014/main" id="{2785F66A-B941-42EF-A164-141990607E9D}"/>
              </a:ext>
            </a:extLst>
          </p:cNvPr>
          <p:cNvSpPr txBox="1"/>
          <p:nvPr/>
        </p:nvSpPr>
        <p:spPr>
          <a:xfrm>
            <a:off x="7814318" y="4441473"/>
            <a:ext cx="1430613" cy="306206"/>
          </a:xfrm>
          <a:prstGeom prst="rect">
            <a:avLst/>
          </a:prstGeom>
          <a:solidFill>
            <a:srgbClr val="019F92"/>
          </a:solidFill>
        </p:spPr>
        <p:txBody>
          <a:bodyPr vert="horz" wrap="square" lIns="0" tIns="27093" rIns="0" bIns="0" rtlCol="0" anchor="ctr">
            <a:noAutofit/>
          </a:bodyPr>
          <a:lstStyle/>
          <a:p>
            <a:pPr marL="307331">
              <a:spcBef>
                <a:spcPts val="213"/>
              </a:spcBef>
            </a:pPr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MESURES</a:t>
            </a:r>
            <a:endParaRPr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Flecha: cheurón 52">
            <a:extLst>
              <a:ext uri="{FF2B5EF4-FFF2-40B4-BE49-F238E27FC236}">
                <a16:creationId xmlns:a16="http://schemas.microsoft.com/office/drawing/2014/main" id="{191896A8-E938-4C43-AFD7-6E563155BC55}"/>
              </a:ext>
            </a:extLst>
          </p:cNvPr>
          <p:cNvSpPr/>
          <p:nvPr/>
        </p:nvSpPr>
        <p:spPr>
          <a:xfrm rot="5400000">
            <a:off x="8364292" y="3640341"/>
            <a:ext cx="334379" cy="654982"/>
          </a:xfrm>
          <a:prstGeom prst="chevron">
            <a:avLst>
              <a:gd name="adj" fmla="val 30126"/>
            </a:avLst>
          </a:prstGeom>
          <a:solidFill>
            <a:srgbClr val="019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riángulo isósceles 57">
            <a:extLst>
              <a:ext uri="{FF2B5EF4-FFF2-40B4-BE49-F238E27FC236}">
                <a16:creationId xmlns:a16="http://schemas.microsoft.com/office/drawing/2014/main" id="{67DDB7A4-C9E8-4CE9-81BE-F8136E6C9A52}"/>
              </a:ext>
            </a:extLst>
          </p:cNvPr>
          <p:cNvSpPr/>
          <p:nvPr/>
        </p:nvSpPr>
        <p:spPr>
          <a:xfrm rot="5400000">
            <a:off x="5553401" y="3716014"/>
            <a:ext cx="1210883" cy="453272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31 Rectángulo">
            <a:extLst>
              <a:ext uri="{FF2B5EF4-FFF2-40B4-BE49-F238E27FC236}">
                <a16:creationId xmlns:a16="http://schemas.microsoft.com/office/drawing/2014/main" id="{B1518E84-CD65-4E03-B286-0FA319EBE52E}"/>
              </a:ext>
            </a:extLst>
          </p:cNvPr>
          <p:cNvSpPr/>
          <p:nvPr/>
        </p:nvSpPr>
        <p:spPr>
          <a:xfrm>
            <a:off x="717755" y="1179683"/>
            <a:ext cx="10609831" cy="769634"/>
          </a:xfrm>
          <a:prstGeom prst="rect">
            <a:avLst/>
          </a:prstGeom>
          <a:noFill/>
        </p:spPr>
        <p:txBody>
          <a:bodyPr wrap="square" lIns="144000" rIns="144000">
            <a:spAutoFit/>
          </a:bodyPr>
          <a:lstStyle/>
          <a:p>
            <a:pPr algn="just">
              <a:spcAft>
                <a:spcPts val="1600"/>
              </a:spcAft>
            </a:pPr>
            <a:r>
              <a:rPr lang="ca-ES" sz="1467" dirty="0">
                <a:latin typeface="Arial" panose="020B0604020202020204" pitchFamily="34" charset="0"/>
                <a:cs typeface="Arial" panose="020B0604020202020204" pitchFamily="34" charset="0"/>
              </a:rPr>
              <a:t>L’anàlisi </a:t>
            </a:r>
            <a:r>
              <a:rPr lang="ca-ES" sz="1467" dirty="0" err="1">
                <a:latin typeface="Arial" panose="020B0604020202020204" pitchFamily="34" charset="0"/>
                <a:cs typeface="Arial" panose="020B0604020202020204" pitchFamily="34" charset="0"/>
              </a:rPr>
              <a:t>benchmark</a:t>
            </a:r>
            <a:r>
              <a:rPr lang="ca-ES" sz="1467" dirty="0">
                <a:latin typeface="Arial" panose="020B0604020202020204" pitchFamily="34" charset="0"/>
                <a:cs typeface="Arial" panose="020B0604020202020204" pitchFamily="34" charset="0"/>
              </a:rPr>
              <a:t>, el treball de camp, els focus grup i les diferents reunions de seguiment amb l’equip de projecte han resultat en la identificació de </a:t>
            </a:r>
            <a:r>
              <a:rPr lang="ca-ES" sz="1467" b="1" dirty="0">
                <a:latin typeface="Arial" panose="020B0604020202020204" pitchFamily="34" charset="0"/>
                <a:cs typeface="Arial" panose="020B0604020202020204" pitchFamily="34" charset="0"/>
              </a:rPr>
              <a:t>5 Línies d’Actuació (LA) </a:t>
            </a:r>
            <a:r>
              <a:rPr lang="ca-ES" sz="1467" dirty="0">
                <a:latin typeface="Arial" panose="020B0604020202020204" pitchFamily="34" charset="0"/>
                <a:cs typeface="Arial" panose="020B0604020202020204" pitchFamily="34" charset="0"/>
              </a:rPr>
              <a:t>en l’àmbit de la prevenció de l’assetjament sexual </a:t>
            </a:r>
            <a:r>
              <a:rPr lang="ca-ES" sz="1467" b="1" dirty="0">
                <a:latin typeface="Arial" panose="020B0604020202020204" pitchFamily="34" charset="0"/>
                <a:cs typeface="Arial" panose="020B0604020202020204" pitchFamily="34" charset="0"/>
              </a:rPr>
              <a:t>i 18 mesures</a:t>
            </a:r>
            <a:r>
              <a:rPr lang="ca-ES" sz="1467" dirty="0">
                <a:latin typeface="Arial" panose="020B0604020202020204" pitchFamily="34" charset="0"/>
                <a:cs typeface="Arial" panose="020B0604020202020204" pitchFamily="34" charset="0"/>
              </a:rPr>
              <a:t>, que en desenvolupen el seu contingut.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541CF137-BB6B-4381-A1A0-1A0B7CDC143C}"/>
              </a:ext>
            </a:extLst>
          </p:cNvPr>
          <p:cNvSpPr/>
          <p:nvPr/>
        </p:nvSpPr>
        <p:spPr>
          <a:xfrm>
            <a:off x="2576378" y="2151826"/>
            <a:ext cx="2471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BENCHMARK</a:t>
            </a:r>
          </a:p>
        </p:txBody>
      </p:sp>
      <p:sp>
        <p:nvSpPr>
          <p:cNvPr id="32" name="object 6">
            <a:extLst>
              <a:ext uri="{FF2B5EF4-FFF2-40B4-BE49-F238E27FC236}">
                <a16:creationId xmlns:a16="http://schemas.microsoft.com/office/drawing/2014/main" id="{F17CB9C9-5E29-4504-8D33-D709848C43C1}"/>
              </a:ext>
            </a:extLst>
          </p:cNvPr>
          <p:cNvSpPr/>
          <p:nvPr/>
        </p:nvSpPr>
        <p:spPr>
          <a:xfrm>
            <a:off x="1749171" y="3204217"/>
            <a:ext cx="3287819" cy="716056"/>
          </a:xfrm>
          <a:custGeom>
            <a:avLst/>
            <a:gdLst/>
            <a:ahLst/>
            <a:cxnLst/>
            <a:rect l="l" t="t" r="r" b="b"/>
            <a:pathLst>
              <a:path w="2737485" h="594360">
                <a:moveTo>
                  <a:pt x="0" y="594360"/>
                </a:moveTo>
                <a:lnTo>
                  <a:pt x="2737104" y="594360"/>
                </a:lnTo>
                <a:lnTo>
                  <a:pt x="2737104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4D8B7B79-E0E3-43E9-AC80-A11D20F66D02}"/>
              </a:ext>
            </a:extLst>
          </p:cNvPr>
          <p:cNvSpPr/>
          <p:nvPr/>
        </p:nvSpPr>
        <p:spPr>
          <a:xfrm>
            <a:off x="2576378" y="3274642"/>
            <a:ext cx="2471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TREBALL DE CAMP</a:t>
            </a:r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C91F3846-3F0B-439C-9955-D2367D59F93B}"/>
              </a:ext>
            </a:extLst>
          </p:cNvPr>
          <p:cNvSpPr/>
          <p:nvPr/>
        </p:nvSpPr>
        <p:spPr>
          <a:xfrm>
            <a:off x="5034013" y="3955983"/>
            <a:ext cx="1337911" cy="2165684"/>
          </a:xfrm>
          <a:custGeom>
            <a:avLst/>
            <a:gdLst>
              <a:gd name="connsiteX0" fmla="*/ 9625 w 1337911"/>
              <a:gd name="connsiteY0" fmla="*/ 1472665 h 2165684"/>
              <a:gd name="connsiteX1" fmla="*/ 0 w 1337911"/>
              <a:gd name="connsiteY1" fmla="*/ 2165684 h 2165684"/>
              <a:gd name="connsiteX2" fmla="*/ 1337911 w 1337911"/>
              <a:gd name="connsiteY2" fmla="*/ 0 h 2165684"/>
              <a:gd name="connsiteX3" fmla="*/ 9625 w 1337911"/>
              <a:gd name="connsiteY3" fmla="*/ 1472665 h 216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7911" h="2165684">
                <a:moveTo>
                  <a:pt x="9625" y="1472665"/>
                </a:moveTo>
                <a:lnTo>
                  <a:pt x="0" y="2165684"/>
                </a:lnTo>
                <a:lnTo>
                  <a:pt x="1337911" y="0"/>
                </a:lnTo>
                <a:lnTo>
                  <a:pt x="9625" y="147266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62B245ED-2456-4C96-AEC9-257C0F411AA0}"/>
              </a:ext>
            </a:extLst>
          </p:cNvPr>
          <p:cNvSpPr/>
          <p:nvPr/>
        </p:nvSpPr>
        <p:spPr>
          <a:xfrm>
            <a:off x="4994247" y="3182430"/>
            <a:ext cx="1358427" cy="773980"/>
          </a:xfrm>
          <a:custGeom>
            <a:avLst/>
            <a:gdLst>
              <a:gd name="connsiteX0" fmla="*/ 0 w 1337912"/>
              <a:gd name="connsiteY0" fmla="*/ 0 h 731520"/>
              <a:gd name="connsiteX1" fmla="*/ 28876 w 1337912"/>
              <a:gd name="connsiteY1" fmla="*/ 702645 h 731520"/>
              <a:gd name="connsiteX2" fmla="*/ 1337912 w 1337912"/>
              <a:gd name="connsiteY2" fmla="*/ 731520 h 731520"/>
              <a:gd name="connsiteX3" fmla="*/ 0 w 1337912"/>
              <a:gd name="connsiteY3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7912" h="731520">
                <a:moveTo>
                  <a:pt x="0" y="0"/>
                </a:moveTo>
                <a:lnTo>
                  <a:pt x="28876" y="702645"/>
                </a:lnTo>
                <a:lnTo>
                  <a:pt x="1337912" y="7315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bject 25">
            <a:extLst>
              <a:ext uri="{FF2B5EF4-FFF2-40B4-BE49-F238E27FC236}">
                <a16:creationId xmlns:a16="http://schemas.microsoft.com/office/drawing/2014/main" id="{0F3E7324-623F-43FE-8F69-25213DF71B61}"/>
              </a:ext>
            </a:extLst>
          </p:cNvPr>
          <p:cNvSpPr txBox="1"/>
          <p:nvPr/>
        </p:nvSpPr>
        <p:spPr>
          <a:xfrm>
            <a:off x="2913272" y="2533296"/>
            <a:ext cx="2269410" cy="18124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27093" rIns="0" bIns="0" rtlCol="0">
            <a:spAutoFit/>
          </a:bodyPr>
          <a:lstStyle/>
          <a:p>
            <a:pPr marL="307331">
              <a:spcBef>
                <a:spcPts val="213"/>
              </a:spcBef>
            </a:pPr>
            <a:r>
              <a:rPr lang="ca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+ 100 casos d’aplicació estudiats</a:t>
            </a:r>
          </a:p>
        </p:txBody>
      </p:sp>
      <p:sp>
        <p:nvSpPr>
          <p:cNvPr id="57" name="object 25">
            <a:extLst>
              <a:ext uri="{FF2B5EF4-FFF2-40B4-BE49-F238E27FC236}">
                <a16:creationId xmlns:a16="http://schemas.microsoft.com/office/drawing/2014/main" id="{C5C0E560-E544-44B1-9597-CCCC9AE5E69C}"/>
              </a:ext>
            </a:extLst>
          </p:cNvPr>
          <p:cNvSpPr txBox="1"/>
          <p:nvPr/>
        </p:nvSpPr>
        <p:spPr>
          <a:xfrm>
            <a:off x="2913272" y="5843005"/>
            <a:ext cx="2269410" cy="18124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27093" rIns="0" bIns="0" rtlCol="0">
            <a:spAutoFit/>
          </a:bodyPr>
          <a:lstStyle/>
          <a:p>
            <a:pPr marL="307331">
              <a:spcBef>
                <a:spcPts val="213"/>
              </a:spcBef>
            </a:pPr>
            <a:r>
              <a:rPr lang="ca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Reunions amb el grup de treball</a:t>
            </a:r>
          </a:p>
        </p:txBody>
      </p:sp>
      <p:sp>
        <p:nvSpPr>
          <p:cNvPr id="55" name="object 25">
            <a:extLst>
              <a:ext uri="{FF2B5EF4-FFF2-40B4-BE49-F238E27FC236}">
                <a16:creationId xmlns:a16="http://schemas.microsoft.com/office/drawing/2014/main" id="{C456F8AA-7706-4ED6-9392-CF67B455E9B4}"/>
              </a:ext>
            </a:extLst>
          </p:cNvPr>
          <p:cNvSpPr txBox="1"/>
          <p:nvPr/>
        </p:nvSpPr>
        <p:spPr>
          <a:xfrm>
            <a:off x="2913272" y="4670563"/>
            <a:ext cx="2269410" cy="6583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27093" rIns="0" bIns="0" rtlCol="0">
            <a:spAutoFit/>
          </a:bodyPr>
          <a:lstStyle/>
          <a:p>
            <a:pPr marL="307331">
              <a:spcBef>
                <a:spcPts val="213"/>
              </a:spcBef>
            </a:pPr>
            <a:r>
              <a:rPr lang="es-E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F1. Dones </a:t>
            </a:r>
            <a:r>
              <a:rPr lang="es-ES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usuàries</a:t>
            </a:r>
            <a:endParaRPr lang="es-E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7331">
              <a:spcBef>
                <a:spcPts val="213"/>
              </a:spcBef>
            </a:pPr>
            <a:r>
              <a:rPr lang="es-E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F2. </a:t>
            </a:r>
            <a:r>
              <a:rPr lang="es-ES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Entitats</a:t>
            </a:r>
            <a:r>
              <a:rPr lang="es-E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dones</a:t>
            </a:r>
          </a:p>
          <a:p>
            <a:pPr marL="307331">
              <a:spcBef>
                <a:spcPts val="213"/>
              </a:spcBef>
            </a:pPr>
            <a:r>
              <a:rPr lang="es-E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F3. </a:t>
            </a:r>
            <a:r>
              <a:rPr lang="es-ES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Operadors</a:t>
            </a:r>
            <a:r>
              <a:rPr lang="es-E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ferroviaris</a:t>
            </a:r>
            <a:endParaRPr lang="es-E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7331">
              <a:spcBef>
                <a:spcPts val="213"/>
              </a:spcBef>
            </a:pPr>
            <a:r>
              <a:rPr lang="es-E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F4. </a:t>
            </a:r>
            <a:r>
              <a:rPr lang="es-ES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Operadors</a:t>
            </a:r>
            <a:r>
              <a:rPr lang="es-E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r>
              <a:rPr lang="es-E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terrestre</a:t>
            </a:r>
            <a:endParaRPr lang="ca-E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bject 25">
            <a:extLst>
              <a:ext uri="{FF2B5EF4-FFF2-40B4-BE49-F238E27FC236}">
                <a16:creationId xmlns:a16="http://schemas.microsoft.com/office/drawing/2014/main" id="{B64C7FCF-A579-4E09-A6DB-9AF4A2C4DBDE}"/>
              </a:ext>
            </a:extLst>
          </p:cNvPr>
          <p:cNvSpPr txBox="1"/>
          <p:nvPr/>
        </p:nvSpPr>
        <p:spPr>
          <a:xfrm>
            <a:off x="2913272" y="3639532"/>
            <a:ext cx="2269410" cy="48902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27093" rIns="0" bIns="0" rtlCol="0">
            <a:spAutoFit/>
          </a:bodyPr>
          <a:lstStyle/>
          <a:p>
            <a:pPr marL="307331">
              <a:spcBef>
                <a:spcPts val="213"/>
              </a:spcBef>
            </a:pPr>
            <a:r>
              <a:rPr lang="ca-E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Enquesta sobre l’assetjament </a:t>
            </a:r>
            <a:br>
              <a:rPr lang="ca-E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 al transport públic</a:t>
            </a:r>
            <a:br>
              <a:rPr lang="ca-E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(EASTP 2020) </a:t>
            </a:r>
            <a:endParaRPr lang="ca-E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cono Encuesta De Verificación - Gráficos vectoriales gratis en Pixabay">
            <a:extLst>
              <a:ext uri="{FF2B5EF4-FFF2-40B4-BE49-F238E27FC236}">
                <a16:creationId xmlns:a16="http://schemas.microsoft.com/office/drawing/2014/main" id="{410C9416-E4B6-4E11-8451-B60ECAD7C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710" y="2978996"/>
            <a:ext cx="660536" cy="66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036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88B005B1-86C7-4784-A3E5-192729B92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279586"/>
              </p:ext>
            </p:extLst>
          </p:nvPr>
        </p:nvGraphicFramePr>
        <p:xfrm>
          <a:off x="480434" y="1428930"/>
          <a:ext cx="7384453" cy="4626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5726">
                  <a:extLst>
                    <a:ext uri="{9D8B030D-6E8A-4147-A177-3AD203B41FA5}">
                      <a16:colId xmlns:a16="http://schemas.microsoft.com/office/drawing/2014/main" val="3142424608"/>
                    </a:ext>
                  </a:extLst>
                </a:gridCol>
                <a:gridCol w="1219745">
                  <a:extLst>
                    <a:ext uri="{9D8B030D-6E8A-4147-A177-3AD203B41FA5}">
                      <a16:colId xmlns:a16="http://schemas.microsoft.com/office/drawing/2014/main" val="1874021284"/>
                    </a:ext>
                  </a:extLst>
                </a:gridCol>
                <a:gridCol w="1219746">
                  <a:extLst>
                    <a:ext uri="{9D8B030D-6E8A-4147-A177-3AD203B41FA5}">
                      <a16:colId xmlns:a16="http://schemas.microsoft.com/office/drawing/2014/main" val="2563510258"/>
                    </a:ext>
                  </a:extLst>
                </a:gridCol>
                <a:gridCol w="1219745">
                  <a:extLst>
                    <a:ext uri="{9D8B030D-6E8A-4147-A177-3AD203B41FA5}">
                      <a16:colId xmlns:a16="http://schemas.microsoft.com/office/drawing/2014/main" val="1541231523"/>
                    </a:ext>
                  </a:extLst>
                </a:gridCol>
                <a:gridCol w="1219746">
                  <a:extLst>
                    <a:ext uri="{9D8B030D-6E8A-4147-A177-3AD203B41FA5}">
                      <a16:colId xmlns:a16="http://schemas.microsoft.com/office/drawing/2014/main" val="1703030120"/>
                    </a:ext>
                  </a:extLst>
                </a:gridCol>
                <a:gridCol w="1219745">
                  <a:extLst>
                    <a:ext uri="{9D8B030D-6E8A-4147-A177-3AD203B41FA5}">
                      <a16:colId xmlns:a16="http://schemas.microsoft.com/office/drawing/2014/main" val="3306784938"/>
                    </a:ext>
                  </a:extLst>
                </a:gridCol>
              </a:tblGrid>
              <a:tr h="811554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just"/>
                      <a:r>
                        <a:rPr lang="ca-E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Proporcionar una base de coneixement </a:t>
                      </a:r>
                      <a:r>
                        <a:rPr lang="ca-ES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 serveixi d’eina per millorar la qualitat de la experiència de viatge de les dones</a:t>
                      </a:r>
                      <a:r>
                        <a:rPr lang="ca-E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Orientar la gestió del transport públic </a:t>
                      </a:r>
                      <a:r>
                        <a:rPr lang="ca-ES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 capdavant de la formulació de polítiques amb informació de mobilitat en funció del gènere de base. Identificar i generar informació per </a:t>
                      </a:r>
                      <a:r>
                        <a:rPr lang="ca-E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caracteritzar l'assetjament sexual al transport públic</a:t>
                      </a:r>
                      <a:r>
                        <a:rPr lang="ca-ES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 realitzar propostes i recomanacions per eliminar l’assetjament sexual.</a:t>
                      </a: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890211"/>
                  </a:ext>
                </a:extLst>
              </a:tr>
              <a:tr h="766848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Finalitat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Conèixer els patrons de mobilitat de les dones i la seva experiència de viatge en relació a situacions d’assetjament sexual. 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Planificar</a:t>
                      </a:r>
                      <a:r>
                        <a:rPr lang="fr-FR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el </a:t>
                      </a: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transport tenint en compte les necessitat de les dones.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Dur a terme plans d’acció per reduir l’assetjament contra elles al sistema de transport públic.</a:t>
                      </a: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699172"/>
                  </a:ext>
                </a:extLst>
              </a:tr>
              <a:tr h="255600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Actuacions a dur a terme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28600" lvl="0" indent="-228600" algn="just"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r>
                        <a:rPr lang="ca-E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Realitzar enquestes periòdiques per obtenir informació </a:t>
                      </a:r>
                      <a:r>
                        <a:rPr lang="ca-ES" sz="9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sobre els patrons de mobilitat de les persones usuàries dels diferents modes de transport públic i examinar els desplaçaments entre diferents col·lectius.</a:t>
                      </a:r>
                    </a:p>
                    <a:p>
                      <a:pPr marL="228600" lvl="0" indent="-228600" algn="just"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endParaRPr lang="ca-ES" sz="9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lvl="0" indent="-228600" algn="just"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r>
                        <a:rPr lang="ca-E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Disposar d’eines d’informació i seguiment per veure l’evolució de les polítiques implementades contra l’assetjament sexual. Enter elles, la realització d’enquestes periòdiques per tal de caracteritzar </a:t>
                      </a:r>
                      <a:r>
                        <a:rPr lang="ca-ES" sz="9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l’assetjament sexual al transport públic i obtenir informació qualitativa i quantitativa sobre la caracterització de l’assetjament sexual. Els treballs han d’aportar informació sobre els reptes de l’assetjament sexual en relació a la violència contra les dones i permetre generar propostes d’intervenció i recomanacions de política pública. </a:t>
                      </a:r>
                    </a:p>
                    <a:p>
                      <a:pPr marL="228600" lvl="0" indent="-228600" algn="just"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endParaRPr lang="ca-ES" sz="9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lvl="0" indent="-228600" algn="just"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r>
                        <a:rPr lang="ca-E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Anàlisis de la mobilitat de les dones i col·lectius més vulnerables </a:t>
                      </a:r>
                      <a:r>
                        <a:rPr lang="ca-ES" sz="9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 tal d'identificar periòdicament quins son els punts crítics del sistema de transport públic.</a:t>
                      </a: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03082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Termini (anys)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2022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</a:t>
                      </a:r>
                      <a:endParaRPr lang="ca-ES" sz="1100" b="0" i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F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2025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959827"/>
                  </a:ext>
                </a:extLst>
              </a:tr>
            </a:tbl>
          </a:graphicData>
        </a:graphic>
      </p:graphicFrame>
      <p:sp>
        <p:nvSpPr>
          <p:cNvPr id="28" name="31 Rectángulo">
            <a:extLst>
              <a:ext uri="{FF2B5EF4-FFF2-40B4-BE49-F238E27FC236}">
                <a16:creationId xmlns:a16="http://schemas.microsoft.com/office/drawing/2014/main" id="{2AA4145B-9470-493A-A5DB-01B4BFD24362}"/>
              </a:ext>
            </a:extLst>
          </p:cNvPr>
          <p:cNvSpPr/>
          <p:nvPr/>
        </p:nvSpPr>
        <p:spPr>
          <a:xfrm>
            <a:off x="7864889" y="1451362"/>
            <a:ext cx="3848313" cy="256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>
                <a:latin typeface="Arial" panose="020B0604020202020204" pitchFamily="34" charset="0"/>
                <a:cs typeface="Arial" panose="020B0604020202020204" pitchFamily="34" charset="0"/>
              </a:rPr>
              <a:t>Agents responsables</a:t>
            </a:r>
          </a:p>
        </p:txBody>
      </p:sp>
      <p:sp>
        <p:nvSpPr>
          <p:cNvPr id="29" name="31 Rectángulo">
            <a:extLst>
              <a:ext uri="{FF2B5EF4-FFF2-40B4-BE49-F238E27FC236}">
                <a16:creationId xmlns:a16="http://schemas.microsoft.com/office/drawing/2014/main" id="{6D8672CB-6481-451D-BD00-164C07723B6C}"/>
              </a:ext>
            </a:extLst>
          </p:cNvPr>
          <p:cNvSpPr/>
          <p:nvPr/>
        </p:nvSpPr>
        <p:spPr>
          <a:xfrm>
            <a:off x="480436" y="937380"/>
            <a:ext cx="1273241" cy="451405"/>
          </a:xfrm>
          <a:prstGeom prst="rect">
            <a:avLst/>
          </a:prstGeom>
          <a:solidFill>
            <a:schemeClr val="tx2"/>
          </a:solidFill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Mesura 1.3.</a:t>
            </a:r>
          </a:p>
        </p:txBody>
      </p:sp>
      <p:sp>
        <p:nvSpPr>
          <p:cNvPr id="30" name="31 Rectángulo">
            <a:extLst>
              <a:ext uri="{FF2B5EF4-FFF2-40B4-BE49-F238E27FC236}">
                <a16:creationId xmlns:a16="http://schemas.microsoft.com/office/drawing/2014/main" id="{62E04994-C6D2-4C14-BDDA-B9BE3CDD57F3}"/>
              </a:ext>
            </a:extLst>
          </p:cNvPr>
          <p:cNvSpPr/>
          <p:nvPr/>
        </p:nvSpPr>
        <p:spPr>
          <a:xfrm>
            <a:off x="1781176" y="937382"/>
            <a:ext cx="9923712" cy="451405"/>
          </a:xfrm>
          <a:prstGeom prst="rect">
            <a:avLst/>
          </a:prstGeom>
          <a:solidFill>
            <a:schemeClr val="tx2"/>
          </a:solidFill>
        </p:spPr>
        <p:txBody>
          <a:bodyPr wrap="square" lIns="144000" rIns="144000" anchor="ctr">
            <a:noAutofit/>
          </a:bodyPr>
          <a:lstStyle/>
          <a:p>
            <a:r>
              <a:rPr lang="ca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Ampliació del coneixement i diagnosi de la situació</a:t>
            </a:r>
          </a:p>
        </p:txBody>
      </p:sp>
      <p:sp>
        <p:nvSpPr>
          <p:cNvPr id="31" name="31 Rectángulo">
            <a:extLst>
              <a:ext uri="{FF2B5EF4-FFF2-40B4-BE49-F238E27FC236}">
                <a16:creationId xmlns:a16="http://schemas.microsoft.com/office/drawing/2014/main" id="{35D35768-5AE2-4E95-8F76-DD21DC9E18C1}"/>
              </a:ext>
            </a:extLst>
          </p:cNvPr>
          <p:cNvSpPr/>
          <p:nvPr/>
        </p:nvSpPr>
        <p:spPr>
          <a:xfrm>
            <a:off x="7864888" y="2414972"/>
            <a:ext cx="3840000" cy="256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>
                <a:latin typeface="Arial" panose="020B0604020202020204" pitchFamily="34" charset="0"/>
                <a:cs typeface="Arial" panose="020B0604020202020204" pitchFamily="34" charset="0"/>
              </a:rPr>
              <a:t>Agents implicats</a:t>
            </a:r>
          </a:p>
        </p:txBody>
      </p:sp>
      <p:sp>
        <p:nvSpPr>
          <p:cNvPr id="32" name="31 Rectángulo">
            <a:extLst>
              <a:ext uri="{FF2B5EF4-FFF2-40B4-BE49-F238E27FC236}">
                <a16:creationId xmlns:a16="http://schemas.microsoft.com/office/drawing/2014/main" id="{70CEE963-6896-4252-A669-5C4BF0E42832}"/>
              </a:ext>
            </a:extLst>
          </p:cNvPr>
          <p:cNvSpPr/>
          <p:nvPr/>
        </p:nvSpPr>
        <p:spPr>
          <a:xfrm>
            <a:off x="7864888" y="1764824"/>
            <a:ext cx="3848313" cy="41793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>
            <a:spAutoFit/>
          </a:bodyPr>
          <a:lstStyle/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Generalitat de Catalunya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Autoritat del Transport Metropolità (ATM) </a:t>
            </a:r>
          </a:p>
        </p:txBody>
      </p:sp>
      <p:sp>
        <p:nvSpPr>
          <p:cNvPr id="33" name="31 Rectángulo">
            <a:extLst>
              <a:ext uri="{FF2B5EF4-FFF2-40B4-BE49-F238E27FC236}">
                <a16:creationId xmlns:a16="http://schemas.microsoft.com/office/drawing/2014/main" id="{0E1A2DA7-E54A-4B77-809C-A4B463D8B423}"/>
              </a:ext>
            </a:extLst>
          </p:cNvPr>
          <p:cNvSpPr/>
          <p:nvPr/>
        </p:nvSpPr>
        <p:spPr>
          <a:xfrm>
            <a:off x="7864888" y="2719894"/>
            <a:ext cx="3840000" cy="76038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bIns="62400">
            <a:spAutoFit/>
          </a:bodyPr>
          <a:lstStyle/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Altres agents amb competències en planificació i gestió de la mobilitat (DIBA, AMB, etc.)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Principals ajuntaments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Operadors de transport</a:t>
            </a:r>
          </a:p>
        </p:txBody>
      </p:sp>
      <p:sp>
        <p:nvSpPr>
          <p:cNvPr id="39" name="31 Rectángulo">
            <a:extLst>
              <a:ext uri="{FF2B5EF4-FFF2-40B4-BE49-F238E27FC236}">
                <a16:creationId xmlns:a16="http://schemas.microsoft.com/office/drawing/2014/main" id="{12E437CB-2D87-4F79-8223-93DF3E18E101}"/>
              </a:ext>
            </a:extLst>
          </p:cNvPr>
          <p:cNvSpPr/>
          <p:nvPr/>
        </p:nvSpPr>
        <p:spPr>
          <a:xfrm>
            <a:off x="480434" y="446460"/>
            <a:ext cx="11232593" cy="451405"/>
          </a:xfrm>
          <a:prstGeom prst="rect">
            <a:avLst/>
          </a:prstGeom>
          <a:solidFill>
            <a:srgbClr val="004C99"/>
          </a:solidFill>
        </p:spPr>
        <p:txBody>
          <a:bodyPr wrap="square" lIns="144000" rIns="144000" anchor="ctr">
            <a:noAutofit/>
          </a:bodyPr>
          <a:lstStyle/>
          <a:p>
            <a:pPr>
              <a:spcBef>
                <a:spcPts val="800"/>
              </a:spcBef>
            </a:pPr>
            <a:r>
              <a:rPr lang="ca-ES" sz="133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Línia d’actuació 1 (LA1): </a:t>
            </a:r>
            <a:r>
              <a:rPr lang="ca-ES" sz="133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Governança</a:t>
            </a:r>
          </a:p>
        </p:txBody>
      </p:sp>
      <p:sp>
        <p:nvSpPr>
          <p:cNvPr id="24" name="31 Rectángulo">
            <a:extLst>
              <a:ext uri="{FF2B5EF4-FFF2-40B4-BE49-F238E27FC236}">
                <a16:creationId xmlns:a16="http://schemas.microsoft.com/office/drawing/2014/main" id="{DFB43DE3-61D6-41E8-90E8-17CA4D4D891A}"/>
              </a:ext>
            </a:extLst>
          </p:cNvPr>
          <p:cNvSpPr/>
          <p:nvPr/>
        </p:nvSpPr>
        <p:spPr>
          <a:xfrm>
            <a:off x="7854953" y="3863254"/>
            <a:ext cx="3841796" cy="4606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900" b="1" dirty="0">
                <a:latin typeface="Arial" panose="020B0604020202020204" pitchFamily="34" charset="0"/>
                <a:cs typeface="Arial" panose="020B0604020202020204" pitchFamily="34" charset="0"/>
              </a:rPr>
              <a:t>250.000 €</a:t>
            </a:r>
            <a:endParaRPr lang="ca-E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31 Rectángulo">
            <a:extLst>
              <a:ext uri="{FF2B5EF4-FFF2-40B4-BE49-F238E27FC236}">
                <a16:creationId xmlns:a16="http://schemas.microsoft.com/office/drawing/2014/main" id="{ED998511-0484-4913-A38C-13122D09805D}"/>
              </a:ext>
            </a:extLst>
          </p:cNvPr>
          <p:cNvSpPr/>
          <p:nvPr/>
        </p:nvSpPr>
        <p:spPr>
          <a:xfrm>
            <a:off x="7856576" y="3524700"/>
            <a:ext cx="3848312" cy="2872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 dirty="0">
                <a:latin typeface="Arial" panose="020B0604020202020204" pitchFamily="34" charset="0"/>
                <a:cs typeface="Arial" panose="020B0604020202020204" pitchFamily="34" charset="0"/>
              </a:rPr>
              <a:t>Cost estimat total d’implantació</a:t>
            </a:r>
          </a:p>
        </p:txBody>
      </p:sp>
    </p:spTree>
    <p:extLst>
      <p:ext uri="{BB962C8B-B14F-4D97-AF65-F5344CB8AC3E}">
        <p14:creationId xmlns:p14="http://schemas.microsoft.com/office/powerpoint/2010/main" val="4218372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88B005B1-86C7-4784-A3E5-192729B92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087254"/>
              </p:ext>
            </p:extLst>
          </p:nvPr>
        </p:nvGraphicFramePr>
        <p:xfrm>
          <a:off x="480434" y="1428930"/>
          <a:ext cx="7384453" cy="48736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5726">
                  <a:extLst>
                    <a:ext uri="{9D8B030D-6E8A-4147-A177-3AD203B41FA5}">
                      <a16:colId xmlns:a16="http://schemas.microsoft.com/office/drawing/2014/main" val="3142424608"/>
                    </a:ext>
                  </a:extLst>
                </a:gridCol>
                <a:gridCol w="1219745">
                  <a:extLst>
                    <a:ext uri="{9D8B030D-6E8A-4147-A177-3AD203B41FA5}">
                      <a16:colId xmlns:a16="http://schemas.microsoft.com/office/drawing/2014/main" val="1874021284"/>
                    </a:ext>
                  </a:extLst>
                </a:gridCol>
                <a:gridCol w="1219746">
                  <a:extLst>
                    <a:ext uri="{9D8B030D-6E8A-4147-A177-3AD203B41FA5}">
                      <a16:colId xmlns:a16="http://schemas.microsoft.com/office/drawing/2014/main" val="3437714268"/>
                    </a:ext>
                  </a:extLst>
                </a:gridCol>
                <a:gridCol w="1219745">
                  <a:extLst>
                    <a:ext uri="{9D8B030D-6E8A-4147-A177-3AD203B41FA5}">
                      <a16:colId xmlns:a16="http://schemas.microsoft.com/office/drawing/2014/main" val="2781261625"/>
                    </a:ext>
                  </a:extLst>
                </a:gridCol>
                <a:gridCol w="1219746">
                  <a:extLst>
                    <a:ext uri="{9D8B030D-6E8A-4147-A177-3AD203B41FA5}">
                      <a16:colId xmlns:a16="http://schemas.microsoft.com/office/drawing/2014/main" val="1514155100"/>
                    </a:ext>
                  </a:extLst>
                </a:gridCol>
                <a:gridCol w="1219745">
                  <a:extLst>
                    <a:ext uri="{9D8B030D-6E8A-4147-A177-3AD203B41FA5}">
                      <a16:colId xmlns:a16="http://schemas.microsoft.com/office/drawing/2014/main" val="2914478702"/>
                    </a:ext>
                  </a:extLst>
                </a:gridCol>
              </a:tblGrid>
              <a:tr h="811554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just"/>
                      <a:r>
                        <a:rPr lang="ca-ES" sz="9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Reforçar les capacitats i el protagonisme, així com crear oportunitats per les dones, tant de manera individual com col·lectiva. L’objectiu és que puguin participar, en termes d’igualtat, en l’accés als recursos, al reconeixement i a la presa de decisions en la planificació i gestió del sector del transport públic. </a:t>
                      </a:r>
                    </a:p>
                    <a:p>
                      <a:pPr algn="just"/>
                      <a:r>
                        <a:rPr lang="ca-ES" sz="9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Concretament, iniciatives per </a:t>
                      </a:r>
                      <a:r>
                        <a:rPr lang="ca-ES" sz="9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incorporar reconeixement i </a:t>
                      </a:r>
                      <a:r>
                        <a:rPr lang="ca-ES" sz="900" b="1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revalorització</a:t>
                      </a:r>
                      <a:r>
                        <a:rPr lang="ca-ES" sz="9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les aportacions de les dones al sector del transport i </a:t>
                      </a:r>
                      <a:r>
                        <a:rPr lang="ca-ES" sz="9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garantir la representació de la veu de les dones </a:t>
                      </a:r>
                      <a:r>
                        <a:rPr lang="ca-ES" sz="9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el lloc de treball i en les decisions de planificació del transport.</a:t>
                      </a: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890211"/>
                  </a:ext>
                </a:extLst>
              </a:tr>
              <a:tr h="766848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Finalitat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Reforçar les capacitats i el protagonisme </a:t>
                      </a:r>
                      <a:r>
                        <a:rPr lang="fr-FR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 les </a:t>
                      </a: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dones</a:t>
                      </a:r>
                      <a:r>
                        <a:rPr lang="fr-FR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Crear oportunitats per les dones, de manera individual o com a col·lectiu, per poder participar en termes d’igualtat en l’accés als recursos.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Crear oportunitats per poder participar en la presa de decisions i en la planificació i gestió del sector del transport públic.</a:t>
                      </a: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699172"/>
                  </a:ext>
                </a:extLst>
              </a:tr>
              <a:tr h="2462096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Actuacions a dur a terme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28600" lvl="0" indent="-228600" algn="just"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r>
                        <a:rPr lang="ca-E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Dissenyar mesures específiques de protecció </a:t>
                      </a:r>
                      <a:r>
                        <a:rPr lang="ca-E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 l’assetjament sexual a les dones treballadores del transport públic </a:t>
                      </a:r>
                      <a:r>
                        <a:rPr lang="ca-ES" sz="9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que poden viure situacions d’assetjament sexual en desenvolupar la tasca laboral, per part d’un company de feina o un usuari del servei.</a:t>
                      </a:r>
                    </a:p>
                    <a:p>
                      <a:pPr marL="228600" lvl="0" indent="-228600" algn="just"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endParaRPr lang="ca-ES" sz="9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lvl="0" indent="-228600" algn="just"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r>
                        <a:rPr lang="ca-E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Crear una xarxa de dones del sector de la mobilitat per impulsar mesures d’apoderament, </a:t>
                      </a:r>
                      <a:r>
                        <a:rPr lang="ca-ES" sz="9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amb l'objectiu de compartir els reptes i buscar solucions.</a:t>
                      </a:r>
                    </a:p>
                    <a:p>
                      <a:pPr marL="228600" lvl="0" indent="-228600" algn="just"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endParaRPr lang="ca-ES" sz="9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lvl="0" indent="-228600" algn="just"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r>
                        <a:rPr lang="ca-ES" sz="900" b="1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Llençar una campanya de visibilització </a:t>
                      </a: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 les dones del sector del transport i mobilitat</a:t>
                      </a:r>
                      <a:r>
                        <a:rPr lang="es-ES" sz="9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lvl="0" indent="-228600" algn="just"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endParaRPr lang="es-ES" sz="9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lvl="0" indent="-228600" algn="just"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r>
                        <a:rPr lang="ca-E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Realitzar i promoure conferències </a:t>
                      </a:r>
                      <a:r>
                        <a:rPr lang="ca-ES" sz="9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 empoderar les dones en el transport i promoure debats sobre el paper de les dones en la mobilitat i </a:t>
                      </a:r>
                      <a:r>
                        <a:rPr lang="ca-E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l’impacte a la seva quotidianitat</a:t>
                      </a:r>
                      <a:endParaRPr lang="ca-ES" sz="9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spcAft>
                          <a:spcPts val="200"/>
                        </a:spcAft>
                        <a:buFont typeface="+mj-lt"/>
                        <a:buNone/>
                      </a:pPr>
                      <a:endParaRPr lang="ca-ES" sz="9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03082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Termini (anys)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2022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</a:t>
                      </a:r>
                      <a:endParaRPr lang="ca-ES" sz="1100" b="0" i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F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2025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959827"/>
                  </a:ext>
                </a:extLst>
              </a:tr>
            </a:tbl>
          </a:graphicData>
        </a:graphic>
      </p:graphicFrame>
      <p:sp>
        <p:nvSpPr>
          <p:cNvPr id="28" name="31 Rectángulo">
            <a:extLst>
              <a:ext uri="{FF2B5EF4-FFF2-40B4-BE49-F238E27FC236}">
                <a16:creationId xmlns:a16="http://schemas.microsoft.com/office/drawing/2014/main" id="{2AA4145B-9470-493A-A5DB-01B4BFD24362}"/>
              </a:ext>
            </a:extLst>
          </p:cNvPr>
          <p:cNvSpPr/>
          <p:nvPr/>
        </p:nvSpPr>
        <p:spPr>
          <a:xfrm>
            <a:off x="7864889" y="1451362"/>
            <a:ext cx="3848313" cy="256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>
                <a:latin typeface="Arial" panose="020B0604020202020204" pitchFamily="34" charset="0"/>
                <a:cs typeface="Arial" panose="020B0604020202020204" pitchFamily="34" charset="0"/>
              </a:rPr>
              <a:t>Agents responsables</a:t>
            </a:r>
          </a:p>
        </p:txBody>
      </p:sp>
      <p:sp>
        <p:nvSpPr>
          <p:cNvPr id="29" name="31 Rectángulo">
            <a:extLst>
              <a:ext uri="{FF2B5EF4-FFF2-40B4-BE49-F238E27FC236}">
                <a16:creationId xmlns:a16="http://schemas.microsoft.com/office/drawing/2014/main" id="{6D8672CB-6481-451D-BD00-164C07723B6C}"/>
              </a:ext>
            </a:extLst>
          </p:cNvPr>
          <p:cNvSpPr/>
          <p:nvPr/>
        </p:nvSpPr>
        <p:spPr>
          <a:xfrm>
            <a:off x="480436" y="937380"/>
            <a:ext cx="1273241" cy="451405"/>
          </a:xfrm>
          <a:prstGeom prst="rect">
            <a:avLst/>
          </a:prstGeom>
          <a:solidFill>
            <a:schemeClr val="tx2"/>
          </a:solidFill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Mesura 1.4.</a:t>
            </a:r>
          </a:p>
        </p:txBody>
      </p:sp>
      <p:sp>
        <p:nvSpPr>
          <p:cNvPr id="30" name="31 Rectángulo">
            <a:extLst>
              <a:ext uri="{FF2B5EF4-FFF2-40B4-BE49-F238E27FC236}">
                <a16:creationId xmlns:a16="http://schemas.microsoft.com/office/drawing/2014/main" id="{62E04994-C6D2-4C14-BDDA-B9BE3CDD57F3}"/>
              </a:ext>
            </a:extLst>
          </p:cNvPr>
          <p:cNvSpPr/>
          <p:nvPr/>
        </p:nvSpPr>
        <p:spPr>
          <a:xfrm>
            <a:off x="1781176" y="937382"/>
            <a:ext cx="9923712" cy="451405"/>
          </a:xfrm>
          <a:prstGeom prst="rect">
            <a:avLst/>
          </a:prstGeom>
          <a:solidFill>
            <a:schemeClr val="tx2"/>
          </a:solidFill>
        </p:spPr>
        <p:txBody>
          <a:bodyPr wrap="square" lIns="144000" rIns="144000" anchor="ctr">
            <a:noAutofit/>
          </a:bodyPr>
          <a:lstStyle/>
          <a:p>
            <a:r>
              <a:rPr lang="ca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Empoderament de les dones del sector</a:t>
            </a:r>
          </a:p>
        </p:txBody>
      </p:sp>
      <p:sp>
        <p:nvSpPr>
          <p:cNvPr id="31" name="31 Rectángulo">
            <a:extLst>
              <a:ext uri="{FF2B5EF4-FFF2-40B4-BE49-F238E27FC236}">
                <a16:creationId xmlns:a16="http://schemas.microsoft.com/office/drawing/2014/main" id="{35D35768-5AE2-4E95-8F76-DD21DC9E18C1}"/>
              </a:ext>
            </a:extLst>
          </p:cNvPr>
          <p:cNvSpPr/>
          <p:nvPr/>
        </p:nvSpPr>
        <p:spPr>
          <a:xfrm>
            <a:off x="7864888" y="2414972"/>
            <a:ext cx="3840000" cy="256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>
                <a:latin typeface="Arial" panose="020B0604020202020204" pitchFamily="34" charset="0"/>
                <a:cs typeface="Arial" panose="020B0604020202020204" pitchFamily="34" charset="0"/>
              </a:rPr>
              <a:t>Agents implicats</a:t>
            </a:r>
          </a:p>
        </p:txBody>
      </p:sp>
      <p:sp>
        <p:nvSpPr>
          <p:cNvPr id="32" name="31 Rectángulo">
            <a:extLst>
              <a:ext uri="{FF2B5EF4-FFF2-40B4-BE49-F238E27FC236}">
                <a16:creationId xmlns:a16="http://schemas.microsoft.com/office/drawing/2014/main" id="{70CEE963-6896-4252-A669-5C4BF0E42832}"/>
              </a:ext>
            </a:extLst>
          </p:cNvPr>
          <p:cNvSpPr/>
          <p:nvPr/>
        </p:nvSpPr>
        <p:spPr>
          <a:xfrm>
            <a:off x="7864888" y="1764824"/>
            <a:ext cx="3848313" cy="41793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>
            <a:spAutoFit/>
          </a:bodyPr>
          <a:lstStyle/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Generalitat de Catalunya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Autoritat del Transport Metropolità (ATM) </a:t>
            </a:r>
          </a:p>
        </p:txBody>
      </p:sp>
      <p:sp>
        <p:nvSpPr>
          <p:cNvPr id="33" name="31 Rectángulo">
            <a:extLst>
              <a:ext uri="{FF2B5EF4-FFF2-40B4-BE49-F238E27FC236}">
                <a16:creationId xmlns:a16="http://schemas.microsoft.com/office/drawing/2014/main" id="{0E1A2DA7-E54A-4B77-809C-A4B463D8B423}"/>
              </a:ext>
            </a:extLst>
          </p:cNvPr>
          <p:cNvSpPr/>
          <p:nvPr/>
        </p:nvSpPr>
        <p:spPr>
          <a:xfrm>
            <a:off x="7864888" y="2719894"/>
            <a:ext cx="3840000" cy="76038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bIns="62400">
            <a:spAutoFit/>
          </a:bodyPr>
          <a:lstStyle/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Altres agents amb competències en planificació i gestió de la mobilitat (DIBA, AMB, etc.)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Principals ajuntaments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Operadors de transport</a:t>
            </a:r>
          </a:p>
        </p:txBody>
      </p:sp>
      <p:sp>
        <p:nvSpPr>
          <p:cNvPr id="39" name="31 Rectángulo">
            <a:extLst>
              <a:ext uri="{FF2B5EF4-FFF2-40B4-BE49-F238E27FC236}">
                <a16:creationId xmlns:a16="http://schemas.microsoft.com/office/drawing/2014/main" id="{12E437CB-2D87-4F79-8223-93DF3E18E101}"/>
              </a:ext>
            </a:extLst>
          </p:cNvPr>
          <p:cNvSpPr/>
          <p:nvPr/>
        </p:nvSpPr>
        <p:spPr>
          <a:xfrm>
            <a:off x="480434" y="446460"/>
            <a:ext cx="11232593" cy="451405"/>
          </a:xfrm>
          <a:prstGeom prst="rect">
            <a:avLst/>
          </a:prstGeom>
          <a:solidFill>
            <a:srgbClr val="004C99"/>
          </a:solidFill>
        </p:spPr>
        <p:txBody>
          <a:bodyPr wrap="square" lIns="144000" rIns="144000" anchor="ctr">
            <a:noAutofit/>
          </a:bodyPr>
          <a:lstStyle/>
          <a:p>
            <a:pPr>
              <a:spcBef>
                <a:spcPts val="800"/>
              </a:spcBef>
            </a:pPr>
            <a:r>
              <a:rPr lang="ca-ES" sz="133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Línia d’actuació 1 (LA1): </a:t>
            </a:r>
            <a:r>
              <a:rPr lang="ca-ES" sz="133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Governança</a:t>
            </a:r>
          </a:p>
        </p:txBody>
      </p:sp>
      <p:sp>
        <p:nvSpPr>
          <p:cNvPr id="24" name="31 Rectángulo">
            <a:extLst>
              <a:ext uri="{FF2B5EF4-FFF2-40B4-BE49-F238E27FC236}">
                <a16:creationId xmlns:a16="http://schemas.microsoft.com/office/drawing/2014/main" id="{DFB43DE3-61D6-41E8-90E8-17CA4D4D891A}"/>
              </a:ext>
            </a:extLst>
          </p:cNvPr>
          <p:cNvSpPr/>
          <p:nvPr/>
        </p:nvSpPr>
        <p:spPr>
          <a:xfrm>
            <a:off x="7854953" y="3863254"/>
            <a:ext cx="3841796" cy="4606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900" b="1" dirty="0">
                <a:latin typeface="Arial" panose="020B0604020202020204" pitchFamily="34" charset="0"/>
                <a:cs typeface="Arial" panose="020B0604020202020204" pitchFamily="34" charset="0"/>
              </a:rPr>
              <a:t>200.000 €</a:t>
            </a:r>
            <a:endParaRPr lang="ca-E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31 Rectángulo">
            <a:extLst>
              <a:ext uri="{FF2B5EF4-FFF2-40B4-BE49-F238E27FC236}">
                <a16:creationId xmlns:a16="http://schemas.microsoft.com/office/drawing/2014/main" id="{ED998511-0484-4913-A38C-13122D09805D}"/>
              </a:ext>
            </a:extLst>
          </p:cNvPr>
          <p:cNvSpPr/>
          <p:nvPr/>
        </p:nvSpPr>
        <p:spPr>
          <a:xfrm>
            <a:off x="7856576" y="3524700"/>
            <a:ext cx="3848312" cy="2872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 dirty="0">
                <a:latin typeface="Arial" panose="020B0604020202020204" pitchFamily="34" charset="0"/>
                <a:cs typeface="Arial" panose="020B0604020202020204" pitchFamily="34" charset="0"/>
              </a:rPr>
              <a:t>Cost estimat total d’implantació</a:t>
            </a:r>
          </a:p>
        </p:txBody>
      </p:sp>
    </p:spTree>
    <p:extLst>
      <p:ext uri="{BB962C8B-B14F-4D97-AF65-F5344CB8AC3E}">
        <p14:creationId xmlns:p14="http://schemas.microsoft.com/office/powerpoint/2010/main" val="4175731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D149A-520A-41DE-813C-262DA790B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/>
              <a:t>Mesures</a:t>
            </a:r>
            <a:br>
              <a:rPr lang="ca-ES" dirty="0"/>
            </a:br>
            <a:endParaRPr lang="ca-ES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0E7903D-9B8F-412C-A477-BE419E320F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760268"/>
              </p:ext>
            </p:extLst>
          </p:nvPr>
        </p:nvGraphicFramePr>
        <p:xfrm>
          <a:off x="1714766" y="1960394"/>
          <a:ext cx="7674044" cy="24601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74044">
                  <a:extLst>
                    <a:ext uri="{9D8B030D-6E8A-4147-A177-3AD203B41FA5}">
                      <a16:colId xmlns:a16="http://schemas.microsoft.com/office/drawing/2014/main" val="2976529534"/>
                    </a:ext>
                  </a:extLst>
                </a:gridCol>
              </a:tblGrid>
              <a:tr h="492023">
                <a:tc>
                  <a:txBody>
                    <a:bodyPr/>
                    <a:lstStyle/>
                    <a:p>
                      <a:pPr lvl="1" algn="l"/>
                      <a:r>
                        <a:rPr lang="ca-E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LA1: Governança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014651"/>
                  </a:ext>
                </a:extLst>
              </a:tr>
              <a:tr h="492023">
                <a:tc>
                  <a:txBody>
                    <a:bodyPr/>
                    <a:lstStyle/>
                    <a:p>
                      <a:pPr lvl="1" algn="l"/>
                      <a:r>
                        <a:rPr lang="ca-E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LA2: </a:t>
                      </a:r>
                      <a:r>
                        <a:rPr lang="ca-ES" sz="16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Disseny i operacions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405078"/>
                  </a:ext>
                </a:extLst>
              </a:tr>
              <a:tr h="492023">
                <a:tc>
                  <a:txBody>
                    <a:bodyPr/>
                    <a:lstStyle/>
                    <a:p>
                      <a:pPr lvl="1" algn="l"/>
                      <a:r>
                        <a:rPr lang="ca-E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LA3: Sistemes de prevenció i atenció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539494"/>
                  </a:ext>
                </a:extLst>
              </a:tr>
              <a:tr h="492023">
                <a:tc>
                  <a:txBody>
                    <a:bodyPr/>
                    <a:lstStyle/>
                    <a:p>
                      <a:pPr lvl="1" algn="l"/>
                      <a:r>
                        <a:rPr lang="ca-E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LA4: Sensibilització i conscienciació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147015"/>
                  </a:ext>
                </a:extLst>
              </a:tr>
              <a:tr h="492023">
                <a:tc>
                  <a:txBody>
                    <a:bodyPr/>
                    <a:lstStyle/>
                    <a:p>
                      <a:pPr lvl="1" algn="l"/>
                      <a:r>
                        <a:rPr lang="ca-E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LA5: Eines tecnològiques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247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00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88B005B1-86C7-4784-A3E5-192729B92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112389"/>
              </p:ext>
            </p:extLst>
          </p:nvPr>
        </p:nvGraphicFramePr>
        <p:xfrm>
          <a:off x="480434" y="1428930"/>
          <a:ext cx="7384453" cy="4721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5726">
                  <a:extLst>
                    <a:ext uri="{9D8B030D-6E8A-4147-A177-3AD203B41FA5}">
                      <a16:colId xmlns:a16="http://schemas.microsoft.com/office/drawing/2014/main" val="3142424608"/>
                    </a:ext>
                  </a:extLst>
                </a:gridCol>
                <a:gridCol w="1219745">
                  <a:extLst>
                    <a:ext uri="{9D8B030D-6E8A-4147-A177-3AD203B41FA5}">
                      <a16:colId xmlns:a16="http://schemas.microsoft.com/office/drawing/2014/main" val="1874021284"/>
                    </a:ext>
                  </a:extLst>
                </a:gridCol>
                <a:gridCol w="1219746">
                  <a:extLst>
                    <a:ext uri="{9D8B030D-6E8A-4147-A177-3AD203B41FA5}">
                      <a16:colId xmlns:a16="http://schemas.microsoft.com/office/drawing/2014/main" val="699693999"/>
                    </a:ext>
                  </a:extLst>
                </a:gridCol>
                <a:gridCol w="1219745">
                  <a:extLst>
                    <a:ext uri="{9D8B030D-6E8A-4147-A177-3AD203B41FA5}">
                      <a16:colId xmlns:a16="http://schemas.microsoft.com/office/drawing/2014/main" val="2764572027"/>
                    </a:ext>
                  </a:extLst>
                </a:gridCol>
                <a:gridCol w="1219746">
                  <a:extLst>
                    <a:ext uri="{9D8B030D-6E8A-4147-A177-3AD203B41FA5}">
                      <a16:colId xmlns:a16="http://schemas.microsoft.com/office/drawing/2014/main" val="555782965"/>
                    </a:ext>
                  </a:extLst>
                </a:gridCol>
                <a:gridCol w="1219745">
                  <a:extLst>
                    <a:ext uri="{9D8B030D-6E8A-4147-A177-3AD203B41FA5}">
                      <a16:colId xmlns:a16="http://schemas.microsoft.com/office/drawing/2014/main" val="4018001252"/>
                    </a:ext>
                  </a:extLst>
                </a:gridCol>
              </a:tblGrid>
              <a:tr h="811554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ca-ES" sz="900" b="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Incorporació de la perspectiva de gènere en la planificació del transport i la mobilitat. És a dir, tenir en compte les necessitats de mobilitat i els patrons d’ús del transport públic dels diferents col·lectius per garantir un sistema de  amb igualtat de condicions.</a:t>
                      </a: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890211"/>
                  </a:ext>
                </a:extLst>
              </a:tr>
              <a:tr h="766848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Finalitat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Promoure un transport públic amb igualtat de condicions.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Dissenyar serveis de transport seguint el principi d’equitat</a:t>
                      </a:r>
                      <a:r>
                        <a:rPr lang="es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Millorar els modes sostenibles.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Millorar el disseny de distàncies curtes.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Recuperar la funció social i residencial de la ciutat.</a:t>
                      </a: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699172"/>
                  </a:ext>
                </a:extLst>
              </a:tr>
              <a:tr h="2462096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Actuacions a dur a terme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ca-E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Integrar la perspectiva de gènere en el disseny dels espais </a:t>
                      </a:r>
                      <a:r>
                        <a:rPr lang="ca-ES" sz="9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 millorar la qualitat del servei de transport públic i amb l’objectiu de reduir l’assetjament sexual: impulsar la utilització dels modes sostenibles, disseny d'una ciutat de distàncies curtes i recuperar la funció social i residencial de la ciutat (carrers per permetre el desplaçament de nens, dones i gent gran de forma segura i independent a la zona pública.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ca-ES" sz="9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ca-E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Aplicar la </a:t>
                      </a:r>
                      <a:r>
                        <a:rPr lang="ca-E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transversalitat de gènere en la planificació</a:t>
                      </a:r>
                      <a:r>
                        <a:rPr lang="es-E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lang="ca-E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</a:t>
                      </a:r>
                      <a:r>
                        <a:rPr lang="es-E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</a:t>
                      </a:r>
                      <a:r>
                        <a:rPr lang="ca-E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mobilitat</a:t>
                      </a:r>
                      <a:r>
                        <a:rPr lang="ca-E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incorporant pautes i criteris de gènere. </a:t>
                      </a:r>
                    </a:p>
                    <a:p>
                      <a:pPr marL="228600" lvl="0" indent="-228600" algn="just"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endParaRPr lang="ca-ES" sz="9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lvl="0" indent="-228600" algn="just"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r>
                        <a:rPr lang="ca-E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Promoure una infraestructura inclusiva i sensible al gènere</a:t>
                      </a:r>
                      <a:r>
                        <a:rPr lang="ca-ES" sz="9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la diversitat funcional, </a:t>
                      </a:r>
                      <a:r>
                        <a:rPr lang="ca-ES" sz="9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prioritzant l'adequació dels espais públics propers a les parades amb guardaries o centres de dia per gent gran. </a:t>
                      </a:r>
                    </a:p>
                    <a:p>
                      <a:pPr marL="228600" lvl="0" indent="-228600" algn="just"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endParaRPr lang="ca-ES" sz="9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ca-E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Incorporar la participació ciutadana dels col·lectius de persones viatgeres del transport públic en el procés de planificació</a:t>
                      </a:r>
                      <a:r>
                        <a:rPr lang="ca-ES" sz="9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(per exemple, implicant-los en la presa de decisions).</a:t>
                      </a: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03082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Termini (anys)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2022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</a:t>
                      </a:r>
                      <a:endParaRPr lang="ca-ES" sz="1100" b="0" i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F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2025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959827"/>
                  </a:ext>
                </a:extLst>
              </a:tr>
            </a:tbl>
          </a:graphicData>
        </a:graphic>
      </p:graphicFrame>
      <p:sp>
        <p:nvSpPr>
          <p:cNvPr id="28" name="31 Rectángulo">
            <a:extLst>
              <a:ext uri="{FF2B5EF4-FFF2-40B4-BE49-F238E27FC236}">
                <a16:creationId xmlns:a16="http://schemas.microsoft.com/office/drawing/2014/main" id="{2AA4145B-9470-493A-A5DB-01B4BFD24362}"/>
              </a:ext>
            </a:extLst>
          </p:cNvPr>
          <p:cNvSpPr/>
          <p:nvPr/>
        </p:nvSpPr>
        <p:spPr>
          <a:xfrm>
            <a:off x="7864889" y="1451362"/>
            <a:ext cx="3848313" cy="256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>
                <a:latin typeface="Arial" panose="020B0604020202020204" pitchFamily="34" charset="0"/>
                <a:cs typeface="Arial" panose="020B0604020202020204" pitchFamily="34" charset="0"/>
              </a:rPr>
              <a:t>Agents responsables</a:t>
            </a:r>
          </a:p>
        </p:txBody>
      </p:sp>
      <p:sp>
        <p:nvSpPr>
          <p:cNvPr id="29" name="31 Rectángulo">
            <a:extLst>
              <a:ext uri="{FF2B5EF4-FFF2-40B4-BE49-F238E27FC236}">
                <a16:creationId xmlns:a16="http://schemas.microsoft.com/office/drawing/2014/main" id="{6D8672CB-6481-451D-BD00-164C07723B6C}"/>
              </a:ext>
            </a:extLst>
          </p:cNvPr>
          <p:cNvSpPr/>
          <p:nvPr/>
        </p:nvSpPr>
        <p:spPr>
          <a:xfrm>
            <a:off x="480436" y="937380"/>
            <a:ext cx="1273241" cy="451405"/>
          </a:xfrm>
          <a:prstGeom prst="rect">
            <a:avLst/>
          </a:prstGeom>
          <a:solidFill>
            <a:schemeClr val="tx2"/>
          </a:solidFill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Mesura 2.1.</a:t>
            </a:r>
          </a:p>
        </p:txBody>
      </p:sp>
      <p:sp>
        <p:nvSpPr>
          <p:cNvPr id="30" name="31 Rectángulo">
            <a:extLst>
              <a:ext uri="{FF2B5EF4-FFF2-40B4-BE49-F238E27FC236}">
                <a16:creationId xmlns:a16="http://schemas.microsoft.com/office/drawing/2014/main" id="{62E04994-C6D2-4C14-BDDA-B9BE3CDD57F3}"/>
              </a:ext>
            </a:extLst>
          </p:cNvPr>
          <p:cNvSpPr/>
          <p:nvPr/>
        </p:nvSpPr>
        <p:spPr>
          <a:xfrm>
            <a:off x="1781176" y="937382"/>
            <a:ext cx="9923712" cy="451405"/>
          </a:xfrm>
          <a:prstGeom prst="rect">
            <a:avLst/>
          </a:prstGeom>
          <a:solidFill>
            <a:schemeClr val="tx2"/>
          </a:solidFill>
        </p:spPr>
        <p:txBody>
          <a:bodyPr wrap="square" lIns="144000" rIns="144000" anchor="ctr">
            <a:noAutofit/>
          </a:bodyPr>
          <a:lstStyle/>
          <a:p>
            <a:r>
              <a:rPr lang="ca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Planificació amb criteris de gènere</a:t>
            </a:r>
          </a:p>
        </p:txBody>
      </p:sp>
      <p:sp>
        <p:nvSpPr>
          <p:cNvPr id="31" name="31 Rectángulo">
            <a:extLst>
              <a:ext uri="{FF2B5EF4-FFF2-40B4-BE49-F238E27FC236}">
                <a16:creationId xmlns:a16="http://schemas.microsoft.com/office/drawing/2014/main" id="{35D35768-5AE2-4E95-8F76-DD21DC9E18C1}"/>
              </a:ext>
            </a:extLst>
          </p:cNvPr>
          <p:cNvSpPr/>
          <p:nvPr/>
        </p:nvSpPr>
        <p:spPr>
          <a:xfrm>
            <a:off x="7864888" y="2414972"/>
            <a:ext cx="3840000" cy="256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>
                <a:latin typeface="Arial" panose="020B0604020202020204" pitchFamily="34" charset="0"/>
                <a:cs typeface="Arial" panose="020B0604020202020204" pitchFamily="34" charset="0"/>
              </a:rPr>
              <a:t>Agents implicats</a:t>
            </a:r>
          </a:p>
        </p:txBody>
      </p:sp>
      <p:sp>
        <p:nvSpPr>
          <p:cNvPr id="32" name="31 Rectángulo">
            <a:extLst>
              <a:ext uri="{FF2B5EF4-FFF2-40B4-BE49-F238E27FC236}">
                <a16:creationId xmlns:a16="http://schemas.microsoft.com/office/drawing/2014/main" id="{70CEE963-6896-4252-A669-5C4BF0E42832}"/>
              </a:ext>
            </a:extLst>
          </p:cNvPr>
          <p:cNvSpPr/>
          <p:nvPr/>
        </p:nvSpPr>
        <p:spPr>
          <a:xfrm>
            <a:off x="7864888" y="1764824"/>
            <a:ext cx="3848313" cy="41793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>
            <a:spAutoFit/>
          </a:bodyPr>
          <a:lstStyle/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Generalitat de Catalunya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Autoritat del Transport Metropolità (ATM) </a:t>
            </a:r>
          </a:p>
        </p:txBody>
      </p:sp>
      <p:sp>
        <p:nvSpPr>
          <p:cNvPr id="33" name="31 Rectángulo">
            <a:extLst>
              <a:ext uri="{FF2B5EF4-FFF2-40B4-BE49-F238E27FC236}">
                <a16:creationId xmlns:a16="http://schemas.microsoft.com/office/drawing/2014/main" id="{0E1A2DA7-E54A-4B77-809C-A4B463D8B423}"/>
              </a:ext>
            </a:extLst>
          </p:cNvPr>
          <p:cNvSpPr/>
          <p:nvPr/>
        </p:nvSpPr>
        <p:spPr>
          <a:xfrm>
            <a:off x="7864888" y="2719894"/>
            <a:ext cx="3840000" cy="76038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bIns="62400">
            <a:spAutoFit/>
          </a:bodyPr>
          <a:lstStyle/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Altres agents amb competències en planificació i gestió de la mobilitat (DIBA, AMB, etc.)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Principals ajuntaments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Operadors de transport</a:t>
            </a:r>
          </a:p>
        </p:txBody>
      </p:sp>
      <p:sp>
        <p:nvSpPr>
          <p:cNvPr id="39" name="31 Rectángulo">
            <a:extLst>
              <a:ext uri="{FF2B5EF4-FFF2-40B4-BE49-F238E27FC236}">
                <a16:creationId xmlns:a16="http://schemas.microsoft.com/office/drawing/2014/main" id="{12E437CB-2D87-4F79-8223-93DF3E18E101}"/>
              </a:ext>
            </a:extLst>
          </p:cNvPr>
          <p:cNvSpPr/>
          <p:nvPr/>
        </p:nvSpPr>
        <p:spPr>
          <a:xfrm>
            <a:off x="480434" y="446460"/>
            <a:ext cx="11232593" cy="45140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144000" rIns="144000" anchor="ctr">
            <a:noAutofit/>
          </a:bodyPr>
          <a:lstStyle/>
          <a:p>
            <a:pPr>
              <a:spcBef>
                <a:spcPts val="800"/>
              </a:spcBef>
            </a:pPr>
            <a:r>
              <a:rPr lang="ca-ES" sz="13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Línia d’actuació 2 (LA2): </a:t>
            </a:r>
            <a:r>
              <a:rPr lang="ca-ES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Disseny i operacions</a:t>
            </a:r>
          </a:p>
        </p:txBody>
      </p:sp>
      <p:sp>
        <p:nvSpPr>
          <p:cNvPr id="24" name="31 Rectángulo">
            <a:extLst>
              <a:ext uri="{FF2B5EF4-FFF2-40B4-BE49-F238E27FC236}">
                <a16:creationId xmlns:a16="http://schemas.microsoft.com/office/drawing/2014/main" id="{DFB43DE3-61D6-41E8-90E8-17CA4D4D891A}"/>
              </a:ext>
            </a:extLst>
          </p:cNvPr>
          <p:cNvSpPr/>
          <p:nvPr/>
        </p:nvSpPr>
        <p:spPr>
          <a:xfrm>
            <a:off x="7854953" y="3863254"/>
            <a:ext cx="3841796" cy="4606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900" b="1" dirty="0">
                <a:latin typeface="Arial" panose="020B0604020202020204" pitchFamily="34" charset="0"/>
                <a:cs typeface="Arial" panose="020B0604020202020204" pitchFamily="34" charset="0"/>
              </a:rPr>
              <a:t>200.000 €</a:t>
            </a:r>
            <a:endParaRPr lang="ca-E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31 Rectángulo">
            <a:extLst>
              <a:ext uri="{FF2B5EF4-FFF2-40B4-BE49-F238E27FC236}">
                <a16:creationId xmlns:a16="http://schemas.microsoft.com/office/drawing/2014/main" id="{ED998511-0484-4913-A38C-13122D09805D}"/>
              </a:ext>
            </a:extLst>
          </p:cNvPr>
          <p:cNvSpPr/>
          <p:nvPr/>
        </p:nvSpPr>
        <p:spPr>
          <a:xfrm>
            <a:off x="7856576" y="3524700"/>
            <a:ext cx="3848312" cy="2872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 dirty="0">
                <a:latin typeface="Arial" panose="020B0604020202020204" pitchFamily="34" charset="0"/>
                <a:cs typeface="Arial" panose="020B0604020202020204" pitchFamily="34" charset="0"/>
              </a:rPr>
              <a:t>Cost estimat total d’implantació</a:t>
            </a:r>
          </a:p>
        </p:txBody>
      </p:sp>
    </p:spTree>
    <p:extLst>
      <p:ext uri="{BB962C8B-B14F-4D97-AF65-F5344CB8AC3E}">
        <p14:creationId xmlns:p14="http://schemas.microsoft.com/office/powerpoint/2010/main" val="3986990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88B005B1-86C7-4784-A3E5-192729B92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0666"/>
              </p:ext>
            </p:extLst>
          </p:nvPr>
        </p:nvGraphicFramePr>
        <p:xfrm>
          <a:off x="480434" y="1428930"/>
          <a:ext cx="7384453" cy="4905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5726">
                  <a:extLst>
                    <a:ext uri="{9D8B030D-6E8A-4147-A177-3AD203B41FA5}">
                      <a16:colId xmlns:a16="http://schemas.microsoft.com/office/drawing/2014/main" val="3142424608"/>
                    </a:ext>
                  </a:extLst>
                </a:gridCol>
                <a:gridCol w="1219745">
                  <a:extLst>
                    <a:ext uri="{9D8B030D-6E8A-4147-A177-3AD203B41FA5}">
                      <a16:colId xmlns:a16="http://schemas.microsoft.com/office/drawing/2014/main" val="1874021284"/>
                    </a:ext>
                  </a:extLst>
                </a:gridCol>
                <a:gridCol w="1219746">
                  <a:extLst>
                    <a:ext uri="{9D8B030D-6E8A-4147-A177-3AD203B41FA5}">
                      <a16:colId xmlns:a16="http://schemas.microsoft.com/office/drawing/2014/main" val="2771504923"/>
                    </a:ext>
                  </a:extLst>
                </a:gridCol>
                <a:gridCol w="1219745">
                  <a:extLst>
                    <a:ext uri="{9D8B030D-6E8A-4147-A177-3AD203B41FA5}">
                      <a16:colId xmlns:a16="http://schemas.microsoft.com/office/drawing/2014/main" val="1925720366"/>
                    </a:ext>
                  </a:extLst>
                </a:gridCol>
                <a:gridCol w="1219746">
                  <a:extLst>
                    <a:ext uri="{9D8B030D-6E8A-4147-A177-3AD203B41FA5}">
                      <a16:colId xmlns:a16="http://schemas.microsoft.com/office/drawing/2014/main" val="242649291"/>
                    </a:ext>
                  </a:extLst>
                </a:gridCol>
                <a:gridCol w="1219745">
                  <a:extLst>
                    <a:ext uri="{9D8B030D-6E8A-4147-A177-3AD203B41FA5}">
                      <a16:colId xmlns:a16="http://schemas.microsoft.com/office/drawing/2014/main" val="3531504173"/>
                    </a:ext>
                  </a:extLst>
                </a:gridCol>
              </a:tblGrid>
              <a:tr h="561493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just"/>
                      <a:r>
                        <a:rPr lang="ca-E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Integrar el transport públic </a:t>
                      </a:r>
                      <a:r>
                        <a:rPr lang="ca-ES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 la resta d’usos de l’espai públic per garantir les necessitats de mobilitat de les dones: disseny dels passos de vianants, il·luminació pública, protocols d’ubicació de les parades, establir parades intermèdies, horaris accessibles...</a:t>
                      </a:r>
                      <a:endParaRPr lang="ca-ES" sz="9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890211"/>
                  </a:ext>
                </a:extLst>
              </a:tr>
              <a:tr h="863993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Finalitat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Dissenyar un transport públic integrat amb l’espai públic que millori i pal·liï la percepció d’inseguretat. 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Elaborar estratègies sensibles al gènere adaptades a la realitat</a:t>
                      </a:r>
                      <a:r>
                        <a:rPr lang="es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 </a:t>
                      </a:r>
                      <a:r>
                        <a:rPr lang="es-ES" sz="900" b="0" i="0" kern="1200" noProof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patrons</a:t>
                      </a:r>
                      <a:r>
                        <a:rPr lang="es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s-ES" sz="900" b="0" i="0" kern="1200" noProof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mobilitat</a:t>
                      </a:r>
                      <a:r>
                        <a:rPr lang="es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les dones.</a:t>
                      </a:r>
                      <a:endParaRPr lang="ca-ES" sz="900" b="0" i="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Dissenyar</a:t>
                      </a:r>
                      <a:r>
                        <a:rPr lang="ca-E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altLang="ca-ES" sz="9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sistemes de transport públic adaptats a les necessitats estratègiques sensibles al gènere per combatre la tendència a afavorir les necessitats dels homes en termes de variables com ara trajectes i freqüència.</a:t>
                      </a:r>
                      <a:endParaRPr lang="ca-ES" sz="900" b="0" i="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699172"/>
                  </a:ext>
                </a:extLst>
              </a:tr>
              <a:tr h="294368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Actuacions a dur a terme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28600" lvl="0" indent="-228600" algn="just"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r>
                        <a:rPr lang="ca-E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Realitzar avaluacions de riscos </a:t>
                      </a:r>
                      <a:r>
                        <a:rPr lang="ca-E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 de la perspectiva de gènere </a:t>
                      </a:r>
                      <a:r>
                        <a:rPr lang="ca-ES" sz="9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alhora de planificar la ubicació de les parades de serveis de transports públics. Garantir que les parades no es troben en espais aïllats o solitaris, sinó en punts on la  vigilància natural és possible a través de botigues i altres establiments. Proximitat entre les parades de transport públic i les entrades a edificis amb combinació amb usos comercials per a un major control social. </a:t>
                      </a:r>
                    </a:p>
                    <a:p>
                      <a:pPr marL="228600" lvl="0" indent="-228600" algn="just"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endParaRPr lang="ca-ES" sz="9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lvl="0" indent="-228600" algn="just"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Impulsar </a:t>
                      </a:r>
                      <a:r>
                        <a:rPr lang="ca-ES" sz="900" b="1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modes de transport convenientment connectats </a:t>
                      </a: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garantir la seguretat entre els principals objectius dels espais per contribuir a l’ús dels recursos de transport públics. </a:t>
                      </a:r>
                    </a:p>
                    <a:p>
                      <a:pPr marL="228600" lvl="0" indent="-228600" algn="just"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endParaRPr lang="ca-ES" sz="9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lvl="0" indent="-228600" algn="just"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r>
                        <a:rPr lang="ca-ES" sz="900" b="1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Impulsar les parades flexibles i intermèdies </a:t>
                      </a: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d'autobús durant</a:t>
                      </a:r>
                      <a:r>
                        <a:rPr lang="fr-FR" sz="9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la nit o en zones </a:t>
                      </a: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 baixa densitat.</a:t>
                      </a:r>
                    </a:p>
                    <a:p>
                      <a:pPr marL="228600" lvl="0" indent="-228600" algn="just"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endParaRPr lang="fr-FR" sz="9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lvl="0" indent="-228600" algn="just"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r>
                        <a:rPr lang="ca-E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Dissenyar </a:t>
                      </a:r>
                      <a:r>
                        <a:rPr lang="ca-E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horaris d’accés adaptats i coordinats als horaris de les instal·lacions </a:t>
                      </a:r>
                      <a:r>
                        <a:rPr lang="ca-E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ca-E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equipaments </a:t>
                      </a: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(per exemple, escoles, hospitals, cementiris).</a:t>
                      </a: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030825"/>
                  </a:ext>
                </a:extLst>
              </a:tr>
              <a:tr h="429448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Termini (anys)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</a:t>
                      </a:r>
                      <a:endParaRPr lang="ca-ES" sz="1100" b="0" i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F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2022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2025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959827"/>
                  </a:ext>
                </a:extLst>
              </a:tr>
            </a:tbl>
          </a:graphicData>
        </a:graphic>
      </p:graphicFrame>
      <p:sp>
        <p:nvSpPr>
          <p:cNvPr id="28" name="31 Rectángulo">
            <a:extLst>
              <a:ext uri="{FF2B5EF4-FFF2-40B4-BE49-F238E27FC236}">
                <a16:creationId xmlns:a16="http://schemas.microsoft.com/office/drawing/2014/main" id="{2AA4145B-9470-493A-A5DB-01B4BFD24362}"/>
              </a:ext>
            </a:extLst>
          </p:cNvPr>
          <p:cNvSpPr/>
          <p:nvPr/>
        </p:nvSpPr>
        <p:spPr>
          <a:xfrm>
            <a:off x="7864889" y="1451362"/>
            <a:ext cx="3848313" cy="256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>
                <a:latin typeface="Arial" panose="020B0604020202020204" pitchFamily="34" charset="0"/>
                <a:cs typeface="Arial" panose="020B0604020202020204" pitchFamily="34" charset="0"/>
              </a:rPr>
              <a:t>Agents responsables</a:t>
            </a:r>
          </a:p>
        </p:txBody>
      </p:sp>
      <p:sp>
        <p:nvSpPr>
          <p:cNvPr id="29" name="31 Rectángulo">
            <a:extLst>
              <a:ext uri="{FF2B5EF4-FFF2-40B4-BE49-F238E27FC236}">
                <a16:creationId xmlns:a16="http://schemas.microsoft.com/office/drawing/2014/main" id="{6D8672CB-6481-451D-BD00-164C07723B6C}"/>
              </a:ext>
            </a:extLst>
          </p:cNvPr>
          <p:cNvSpPr/>
          <p:nvPr/>
        </p:nvSpPr>
        <p:spPr>
          <a:xfrm>
            <a:off x="480436" y="937380"/>
            <a:ext cx="1273241" cy="451405"/>
          </a:xfrm>
          <a:prstGeom prst="rect">
            <a:avLst/>
          </a:prstGeom>
          <a:solidFill>
            <a:schemeClr val="tx2"/>
          </a:solidFill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Mesura 2.2.</a:t>
            </a:r>
          </a:p>
        </p:txBody>
      </p:sp>
      <p:sp>
        <p:nvSpPr>
          <p:cNvPr id="30" name="31 Rectángulo">
            <a:extLst>
              <a:ext uri="{FF2B5EF4-FFF2-40B4-BE49-F238E27FC236}">
                <a16:creationId xmlns:a16="http://schemas.microsoft.com/office/drawing/2014/main" id="{62E04994-C6D2-4C14-BDDA-B9BE3CDD57F3}"/>
              </a:ext>
            </a:extLst>
          </p:cNvPr>
          <p:cNvSpPr/>
          <p:nvPr/>
        </p:nvSpPr>
        <p:spPr>
          <a:xfrm>
            <a:off x="1781176" y="937382"/>
            <a:ext cx="9923712" cy="451405"/>
          </a:xfrm>
          <a:prstGeom prst="rect">
            <a:avLst/>
          </a:prstGeom>
          <a:solidFill>
            <a:schemeClr val="tx2"/>
          </a:solidFill>
        </p:spPr>
        <p:txBody>
          <a:bodyPr wrap="square" lIns="144000" rIns="144000" anchor="ctr">
            <a:noAutofit/>
          </a:bodyPr>
          <a:lstStyle/>
          <a:p>
            <a:r>
              <a:rPr lang="ca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 del transport públic amb la resta d’usos de l’espai públic</a:t>
            </a:r>
          </a:p>
        </p:txBody>
      </p:sp>
      <p:sp>
        <p:nvSpPr>
          <p:cNvPr id="31" name="31 Rectángulo">
            <a:extLst>
              <a:ext uri="{FF2B5EF4-FFF2-40B4-BE49-F238E27FC236}">
                <a16:creationId xmlns:a16="http://schemas.microsoft.com/office/drawing/2014/main" id="{35D35768-5AE2-4E95-8F76-DD21DC9E18C1}"/>
              </a:ext>
            </a:extLst>
          </p:cNvPr>
          <p:cNvSpPr/>
          <p:nvPr/>
        </p:nvSpPr>
        <p:spPr>
          <a:xfrm>
            <a:off x="7864888" y="2414972"/>
            <a:ext cx="3840000" cy="256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>
                <a:latin typeface="Arial" panose="020B0604020202020204" pitchFamily="34" charset="0"/>
                <a:cs typeface="Arial" panose="020B0604020202020204" pitchFamily="34" charset="0"/>
              </a:rPr>
              <a:t>Agents implicats</a:t>
            </a:r>
          </a:p>
        </p:txBody>
      </p:sp>
      <p:sp>
        <p:nvSpPr>
          <p:cNvPr id="32" name="31 Rectángulo">
            <a:extLst>
              <a:ext uri="{FF2B5EF4-FFF2-40B4-BE49-F238E27FC236}">
                <a16:creationId xmlns:a16="http://schemas.microsoft.com/office/drawing/2014/main" id="{70CEE963-6896-4252-A669-5C4BF0E42832}"/>
              </a:ext>
            </a:extLst>
          </p:cNvPr>
          <p:cNvSpPr/>
          <p:nvPr/>
        </p:nvSpPr>
        <p:spPr>
          <a:xfrm>
            <a:off x="7864888" y="1764824"/>
            <a:ext cx="3848313" cy="41793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>
            <a:spAutoFit/>
          </a:bodyPr>
          <a:lstStyle/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Generalitat de Catalunya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Autoritat del Transport Metropolità (ATM) </a:t>
            </a:r>
          </a:p>
        </p:txBody>
      </p:sp>
      <p:sp>
        <p:nvSpPr>
          <p:cNvPr id="33" name="31 Rectángulo">
            <a:extLst>
              <a:ext uri="{FF2B5EF4-FFF2-40B4-BE49-F238E27FC236}">
                <a16:creationId xmlns:a16="http://schemas.microsoft.com/office/drawing/2014/main" id="{0E1A2DA7-E54A-4B77-809C-A4B463D8B423}"/>
              </a:ext>
            </a:extLst>
          </p:cNvPr>
          <p:cNvSpPr/>
          <p:nvPr/>
        </p:nvSpPr>
        <p:spPr>
          <a:xfrm>
            <a:off x="7864888" y="2719894"/>
            <a:ext cx="3840000" cy="76038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bIns="62400">
            <a:spAutoFit/>
          </a:bodyPr>
          <a:lstStyle/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Altres agents amb competències en planificació i gestió de la mobilitat (DIBA, AMB, etc.)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Principals ajuntaments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Operadors de transport</a:t>
            </a:r>
          </a:p>
        </p:txBody>
      </p:sp>
      <p:sp>
        <p:nvSpPr>
          <p:cNvPr id="39" name="31 Rectángulo">
            <a:extLst>
              <a:ext uri="{FF2B5EF4-FFF2-40B4-BE49-F238E27FC236}">
                <a16:creationId xmlns:a16="http://schemas.microsoft.com/office/drawing/2014/main" id="{12E437CB-2D87-4F79-8223-93DF3E18E101}"/>
              </a:ext>
            </a:extLst>
          </p:cNvPr>
          <p:cNvSpPr/>
          <p:nvPr/>
        </p:nvSpPr>
        <p:spPr>
          <a:xfrm>
            <a:off x="480434" y="446460"/>
            <a:ext cx="11232593" cy="45140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144000" rIns="144000" anchor="ctr">
            <a:noAutofit/>
          </a:bodyPr>
          <a:lstStyle/>
          <a:p>
            <a:pPr>
              <a:spcBef>
                <a:spcPts val="800"/>
              </a:spcBef>
            </a:pPr>
            <a:r>
              <a:rPr lang="ca-ES" sz="13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Línia d’actuació 2 (LA2): </a:t>
            </a:r>
            <a:r>
              <a:rPr lang="ca-ES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Disseny i operacions</a:t>
            </a:r>
          </a:p>
        </p:txBody>
      </p:sp>
      <p:sp>
        <p:nvSpPr>
          <p:cNvPr id="24" name="31 Rectángulo">
            <a:extLst>
              <a:ext uri="{FF2B5EF4-FFF2-40B4-BE49-F238E27FC236}">
                <a16:creationId xmlns:a16="http://schemas.microsoft.com/office/drawing/2014/main" id="{DFB43DE3-61D6-41E8-90E8-17CA4D4D891A}"/>
              </a:ext>
            </a:extLst>
          </p:cNvPr>
          <p:cNvSpPr/>
          <p:nvPr/>
        </p:nvSpPr>
        <p:spPr>
          <a:xfrm>
            <a:off x="7854953" y="3863254"/>
            <a:ext cx="3841796" cy="4606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900" b="1" dirty="0">
                <a:latin typeface="Arial" panose="020B0604020202020204" pitchFamily="34" charset="0"/>
                <a:cs typeface="Arial" panose="020B0604020202020204" pitchFamily="34" charset="0"/>
              </a:rPr>
              <a:t>2.000.000 €</a:t>
            </a:r>
            <a:endParaRPr lang="ca-E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31 Rectángulo">
            <a:extLst>
              <a:ext uri="{FF2B5EF4-FFF2-40B4-BE49-F238E27FC236}">
                <a16:creationId xmlns:a16="http://schemas.microsoft.com/office/drawing/2014/main" id="{ED998511-0484-4913-A38C-13122D09805D}"/>
              </a:ext>
            </a:extLst>
          </p:cNvPr>
          <p:cNvSpPr/>
          <p:nvPr/>
        </p:nvSpPr>
        <p:spPr>
          <a:xfrm>
            <a:off x="7856576" y="3524700"/>
            <a:ext cx="3848312" cy="2872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 dirty="0">
                <a:latin typeface="Arial" panose="020B0604020202020204" pitchFamily="34" charset="0"/>
                <a:cs typeface="Arial" panose="020B0604020202020204" pitchFamily="34" charset="0"/>
              </a:rPr>
              <a:t>Cost estimat total d’implantació</a:t>
            </a:r>
          </a:p>
        </p:txBody>
      </p:sp>
    </p:spTree>
    <p:extLst>
      <p:ext uri="{BB962C8B-B14F-4D97-AF65-F5344CB8AC3E}">
        <p14:creationId xmlns:p14="http://schemas.microsoft.com/office/powerpoint/2010/main" val="1466926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88B005B1-86C7-4784-A3E5-192729B92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391437"/>
              </p:ext>
            </p:extLst>
          </p:nvPr>
        </p:nvGraphicFramePr>
        <p:xfrm>
          <a:off x="480434" y="1428930"/>
          <a:ext cx="7384453" cy="4229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5726">
                  <a:extLst>
                    <a:ext uri="{9D8B030D-6E8A-4147-A177-3AD203B41FA5}">
                      <a16:colId xmlns:a16="http://schemas.microsoft.com/office/drawing/2014/main" val="3142424608"/>
                    </a:ext>
                  </a:extLst>
                </a:gridCol>
                <a:gridCol w="1219745">
                  <a:extLst>
                    <a:ext uri="{9D8B030D-6E8A-4147-A177-3AD203B41FA5}">
                      <a16:colId xmlns:a16="http://schemas.microsoft.com/office/drawing/2014/main" val="1874021284"/>
                    </a:ext>
                  </a:extLst>
                </a:gridCol>
                <a:gridCol w="1219746">
                  <a:extLst>
                    <a:ext uri="{9D8B030D-6E8A-4147-A177-3AD203B41FA5}">
                      <a16:colId xmlns:a16="http://schemas.microsoft.com/office/drawing/2014/main" val="4103871250"/>
                    </a:ext>
                  </a:extLst>
                </a:gridCol>
                <a:gridCol w="1219745">
                  <a:extLst>
                    <a:ext uri="{9D8B030D-6E8A-4147-A177-3AD203B41FA5}">
                      <a16:colId xmlns:a16="http://schemas.microsoft.com/office/drawing/2014/main" val="2077703977"/>
                    </a:ext>
                  </a:extLst>
                </a:gridCol>
                <a:gridCol w="1219746">
                  <a:extLst>
                    <a:ext uri="{9D8B030D-6E8A-4147-A177-3AD203B41FA5}">
                      <a16:colId xmlns:a16="http://schemas.microsoft.com/office/drawing/2014/main" val="2419645758"/>
                    </a:ext>
                  </a:extLst>
                </a:gridCol>
                <a:gridCol w="1219745">
                  <a:extLst>
                    <a:ext uri="{9D8B030D-6E8A-4147-A177-3AD203B41FA5}">
                      <a16:colId xmlns:a16="http://schemas.microsoft.com/office/drawing/2014/main" val="967952082"/>
                    </a:ext>
                  </a:extLst>
                </a:gridCol>
              </a:tblGrid>
              <a:tr h="811554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just"/>
                      <a:r>
                        <a:rPr lang="ca-ES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Iniciatives per </a:t>
                      </a:r>
                      <a:r>
                        <a:rPr lang="ca-E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millorar la seguretat i qualitat de les infraestructures del transport públic </a:t>
                      </a:r>
                      <a:r>
                        <a:rPr lang="ca-ES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tal de que aquestes siguin inclusives per a dones, nens i persones amb mobilitat diferencial. Aquestes iniciatives engloben entre d’altres: marquesines i parades de bus transparents i ben il·luminades, eliminació dels punts cecs, remodelació dels centres d’intercanvi modal... </a:t>
                      </a: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890211"/>
                  </a:ext>
                </a:extLst>
              </a:tr>
              <a:tr h="487476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Finalitat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Convertir les infraestructures del sistema de transport públic en espais segurs per les dones.</a:t>
                      </a: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699172"/>
                  </a:ext>
                </a:extLst>
              </a:tr>
              <a:tr h="2462096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Actuacions a dur a terme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28600" lvl="0" indent="-228600" algn="just"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r>
                        <a:rPr lang="ca-E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Millora de l'accessibilitat de les estacions</a:t>
                      </a:r>
                      <a:r>
                        <a:rPr lang="ca-ES" sz="9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andanes i parades d'autobús o ferrocarril per afavorir la sensació de seguretat, la accessibilitat i la comoditat del desplaçament. Això inclou evitar les situacions “sense sortida” poc visibles i freqüentades i promoure la agrupació de locals comercials. </a:t>
                      </a:r>
                    </a:p>
                    <a:p>
                      <a:pPr marL="228600" lvl="0" indent="-228600" algn="just"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endParaRPr lang="ca-ES" sz="9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lvl="0" indent="-228600" algn="just"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r>
                        <a:rPr lang="ca-ES" sz="900" b="1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Redisseny</a:t>
                      </a:r>
                      <a:r>
                        <a:rPr lang="ca-E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si s’escau, de les parades de transport públic</a:t>
                      </a:r>
                      <a:r>
                        <a:rPr lang="ca-ES" sz="9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seguint estàndards de inclusió i igualtat per millorar la sensació de seguretat: Incorporació de materials a les parades per crear espais totalment visibles amb la il·luminació adequada per garantir la sensació de seguretat de les persones usuàries i incorporació de rampes i baranes de doble nivell per garantir un ús inclusiu i segur del transport públic. </a:t>
                      </a:r>
                    </a:p>
                    <a:p>
                      <a:pPr marL="228600" lvl="0" indent="-228600" algn="just"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endParaRPr lang="ca-ES" sz="9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lvl="0" indent="-228600" algn="just"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r>
                        <a:rPr lang="ca-ES" sz="9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Disposar d’informació en temps real de la circulació dels autobusos per evitar les esperes innecessàries a les parades</a:t>
                      </a: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03082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Termini (anys)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2022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</a:t>
                      </a:r>
                      <a:endParaRPr lang="ca-ES" sz="1100" b="0" i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F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2025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959827"/>
                  </a:ext>
                </a:extLst>
              </a:tr>
            </a:tbl>
          </a:graphicData>
        </a:graphic>
      </p:graphicFrame>
      <p:sp>
        <p:nvSpPr>
          <p:cNvPr id="28" name="31 Rectángulo">
            <a:extLst>
              <a:ext uri="{FF2B5EF4-FFF2-40B4-BE49-F238E27FC236}">
                <a16:creationId xmlns:a16="http://schemas.microsoft.com/office/drawing/2014/main" id="{2AA4145B-9470-493A-A5DB-01B4BFD24362}"/>
              </a:ext>
            </a:extLst>
          </p:cNvPr>
          <p:cNvSpPr/>
          <p:nvPr/>
        </p:nvSpPr>
        <p:spPr>
          <a:xfrm>
            <a:off x="7864889" y="1451362"/>
            <a:ext cx="3848313" cy="256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>
                <a:latin typeface="Arial" panose="020B0604020202020204" pitchFamily="34" charset="0"/>
                <a:cs typeface="Arial" panose="020B0604020202020204" pitchFamily="34" charset="0"/>
              </a:rPr>
              <a:t>Agents responsables</a:t>
            </a:r>
          </a:p>
        </p:txBody>
      </p:sp>
      <p:sp>
        <p:nvSpPr>
          <p:cNvPr id="29" name="31 Rectángulo">
            <a:extLst>
              <a:ext uri="{FF2B5EF4-FFF2-40B4-BE49-F238E27FC236}">
                <a16:creationId xmlns:a16="http://schemas.microsoft.com/office/drawing/2014/main" id="{6D8672CB-6481-451D-BD00-164C07723B6C}"/>
              </a:ext>
            </a:extLst>
          </p:cNvPr>
          <p:cNvSpPr/>
          <p:nvPr/>
        </p:nvSpPr>
        <p:spPr>
          <a:xfrm>
            <a:off x="480436" y="937380"/>
            <a:ext cx="1273241" cy="451405"/>
          </a:xfrm>
          <a:prstGeom prst="rect">
            <a:avLst/>
          </a:prstGeom>
          <a:solidFill>
            <a:schemeClr val="tx2"/>
          </a:solidFill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Mesura 2.3.</a:t>
            </a:r>
          </a:p>
        </p:txBody>
      </p:sp>
      <p:sp>
        <p:nvSpPr>
          <p:cNvPr id="30" name="31 Rectángulo">
            <a:extLst>
              <a:ext uri="{FF2B5EF4-FFF2-40B4-BE49-F238E27FC236}">
                <a16:creationId xmlns:a16="http://schemas.microsoft.com/office/drawing/2014/main" id="{62E04994-C6D2-4C14-BDDA-B9BE3CDD57F3}"/>
              </a:ext>
            </a:extLst>
          </p:cNvPr>
          <p:cNvSpPr/>
          <p:nvPr/>
        </p:nvSpPr>
        <p:spPr>
          <a:xfrm>
            <a:off x="1781176" y="937382"/>
            <a:ext cx="9923712" cy="451405"/>
          </a:xfrm>
          <a:prstGeom prst="rect">
            <a:avLst/>
          </a:prstGeom>
          <a:solidFill>
            <a:schemeClr val="tx2"/>
          </a:solidFill>
        </p:spPr>
        <p:txBody>
          <a:bodyPr wrap="square" lIns="144000" rIns="144000" anchor="ctr">
            <a:noAutofit/>
          </a:bodyPr>
          <a:lstStyle/>
          <a:p>
            <a:r>
              <a:rPr lang="ca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Infraestructures segures, accessibles i ben il·luminades</a:t>
            </a:r>
          </a:p>
        </p:txBody>
      </p:sp>
      <p:sp>
        <p:nvSpPr>
          <p:cNvPr id="31" name="31 Rectángulo">
            <a:extLst>
              <a:ext uri="{FF2B5EF4-FFF2-40B4-BE49-F238E27FC236}">
                <a16:creationId xmlns:a16="http://schemas.microsoft.com/office/drawing/2014/main" id="{35D35768-5AE2-4E95-8F76-DD21DC9E18C1}"/>
              </a:ext>
            </a:extLst>
          </p:cNvPr>
          <p:cNvSpPr/>
          <p:nvPr/>
        </p:nvSpPr>
        <p:spPr>
          <a:xfrm>
            <a:off x="7864888" y="2414972"/>
            <a:ext cx="3840000" cy="256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>
                <a:latin typeface="Arial" panose="020B0604020202020204" pitchFamily="34" charset="0"/>
                <a:cs typeface="Arial" panose="020B0604020202020204" pitchFamily="34" charset="0"/>
              </a:rPr>
              <a:t>Agents implicats</a:t>
            </a:r>
          </a:p>
        </p:txBody>
      </p:sp>
      <p:sp>
        <p:nvSpPr>
          <p:cNvPr id="32" name="31 Rectángulo">
            <a:extLst>
              <a:ext uri="{FF2B5EF4-FFF2-40B4-BE49-F238E27FC236}">
                <a16:creationId xmlns:a16="http://schemas.microsoft.com/office/drawing/2014/main" id="{70CEE963-6896-4252-A669-5C4BF0E42832}"/>
              </a:ext>
            </a:extLst>
          </p:cNvPr>
          <p:cNvSpPr/>
          <p:nvPr/>
        </p:nvSpPr>
        <p:spPr>
          <a:xfrm>
            <a:off x="7864888" y="1764824"/>
            <a:ext cx="3848313" cy="41793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>
            <a:spAutoFit/>
          </a:bodyPr>
          <a:lstStyle/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Generalitat de Catalunya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Autoritat del Transport Metropolità (ATM) </a:t>
            </a:r>
          </a:p>
        </p:txBody>
      </p:sp>
      <p:sp>
        <p:nvSpPr>
          <p:cNvPr id="33" name="31 Rectángulo">
            <a:extLst>
              <a:ext uri="{FF2B5EF4-FFF2-40B4-BE49-F238E27FC236}">
                <a16:creationId xmlns:a16="http://schemas.microsoft.com/office/drawing/2014/main" id="{0E1A2DA7-E54A-4B77-809C-A4B463D8B423}"/>
              </a:ext>
            </a:extLst>
          </p:cNvPr>
          <p:cNvSpPr/>
          <p:nvPr/>
        </p:nvSpPr>
        <p:spPr>
          <a:xfrm>
            <a:off x="7864888" y="2719894"/>
            <a:ext cx="3840000" cy="76038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bIns="62400">
            <a:spAutoFit/>
          </a:bodyPr>
          <a:lstStyle/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Altres agents amb competències en planificació i gestió de la mobilitat (DIBA, AMB, etc.)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Principals ajuntaments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Operadors de transport</a:t>
            </a:r>
          </a:p>
        </p:txBody>
      </p:sp>
      <p:sp>
        <p:nvSpPr>
          <p:cNvPr id="39" name="31 Rectángulo">
            <a:extLst>
              <a:ext uri="{FF2B5EF4-FFF2-40B4-BE49-F238E27FC236}">
                <a16:creationId xmlns:a16="http://schemas.microsoft.com/office/drawing/2014/main" id="{12E437CB-2D87-4F79-8223-93DF3E18E101}"/>
              </a:ext>
            </a:extLst>
          </p:cNvPr>
          <p:cNvSpPr/>
          <p:nvPr/>
        </p:nvSpPr>
        <p:spPr>
          <a:xfrm>
            <a:off x="480434" y="446460"/>
            <a:ext cx="11232593" cy="45140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144000" rIns="144000" anchor="ctr">
            <a:noAutofit/>
          </a:bodyPr>
          <a:lstStyle/>
          <a:p>
            <a:pPr>
              <a:spcBef>
                <a:spcPts val="800"/>
              </a:spcBef>
            </a:pPr>
            <a:r>
              <a:rPr lang="ca-ES" sz="13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Línia d’actuació 2 (LA2): </a:t>
            </a:r>
            <a:r>
              <a:rPr lang="ca-ES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Disseny i operacions</a:t>
            </a:r>
          </a:p>
        </p:txBody>
      </p:sp>
      <p:sp>
        <p:nvSpPr>
          <p:cNvPr id="24" name="31 Rectángulo">
            <a:extLst>
              <a:ext uri="{FF2B5EF4-FFF2-40B4-BE49-F238E27FC236}">
                <a16:creationId xmlns:a16="http://schemas.microsoft.com/office/drawing/2014/main" id="{DFB43DE3-61D6-41E8-90E8-17CA4D4D891A}"/>
              </a:ext>
            </a:extLst>
          </p:cNvPr>
          <p:cNvSpPr/>
          <p:nvPr/>
        </p:nvSpPr>
        <p:spPr>
          <a:xfrm>
            <a:off x="7854953" y="3863254"/>
            <a:ext cx="3841796" cy="4606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900" b="1" dirty="0">
                <a:latin typeface="Arial" panose="020B0604020202020204" pitchFamily="34" charset="0"/>
                <a:cs typeface="Arial" panose="020B0604020202020204" pitchFamily="34" charset="0"/>
              </a:rPr>
              <a:t>2.000.000 €</a:t>
            </a:r>
            <a:endParaRPr lang="ca-E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31 Rectángulo">
            <a:extLst>
              <a:ext uri="{FF2B5EF4-FFF2-40B4-BE49-F238E27FC236}">
                <a16:creationId xmlns:a16="http://schemas.microsoft.com/office/drawing/2014/main" id="{ED998511-0484-4913-A38C-13122D09805D}"/>
              </a:ext>
            </a:extLst>
          </p:cNvPr>
          <p:cNvSpPr/>
          <p:nvPr/>
        </p:nvSpPr>
        <p:spPr>
          <a:xfrm>
            <a:off x="7856576" y="3524700"/>
            <a:ext cx="3848312" cy="2872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 dirty="0">
                <a:latin typeface="Arial" panose="020B0604020202020204" pitchFamily="34" charset="0"/>
                <a:cs typeface="Arial" panose="020B0604020202020204" pitchFamily="34" charset="0"/>
              </a:rPr>
              <a:t>Cost estimat total d’implantació</a:t>
            </a:r>
          </a:p>
        </p:txBody>
      </p:sp>
    </p:spTree>
    <p:extLst>
      <p:ext uri="{BB962C8B-B14F-4D97-AF65-F5344CB8AC3E}">
        <p14:creationId xmlns:p14="http://schemas.microsoft.com/office/powerpoint/2010/main" val="1892395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D149A-520A-41DE-813C-262DA790B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/>
              <a:t>Mesures</a:t>
            </a:r>
            <a:br>
              <a:rPr lang="ca-ES" dirty="0"/>
            </a:br>
            <a:endParaRPr lang="ca-ES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0E7903D-9B8F-412C-A477-BE419E320F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32589"/>
              </p:ext>
            </p:extLst>
          </p:nvPr>
        </p:nvGraphicFramePr>
        <p:xfrm>
          <a:off x="1714766" y="1960394"/>
          <a:ext cx="7674044" cy="24601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74044">
                  <a:extLst>
                    <a:ext uri="{9D8B030D-6E8A-4147-A177-3AD203B41FA5}">
                      <a16:colId xmlns:a16="http://schemas.microsoft.com/office/drawing/2014/main" val="2976529534"/>
                    </a:ext>
                  </a:extLst>
                </a:gridCol>
              </a:tblGrid>
              <a:tr h="492023">
                <a:tc>
                  <a:txBody>
                    <a:bodyPr/>
                    <a:lstStyle/>
                    <a:p>
                      <a:pPr lvl="1" algn="l"/>
                      <a:r>
                        <a:rPr lang="ca-E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LA1: Governança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014651"/>
                  </a:ext>
                </a:extLst>
              </a:tr>
              <a:tr h="492023">
                <a:tc>
                  <a:txBody>
                    <a:bodyPr/>
                    <a:lstStyle/>
                    <a:p>
                      <a:pPr lvl="1" algn="l"/>
                      <a:r>
                        <a:rPr lang="ca-E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LA2: </a:t>
                      </a:r>
                      <a:r>
                        <a:rPr lang="ca-ES" sz="16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Disseny i operacions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405078"/>
                  </a:ext>
                </a:extLst>
              </a:tr>
              <a:tr h="492023">
                <a:tc>
                  <a:txBody>
                    <a:bodyPr/>
                    <a:lstStyle/>
                    <a:p>
                      <a:pPr lvl="1" algn="l"/>
                      <a:r>
                        <a:rPr lang="ca-E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LA3: Sistemes de prevenció i atenció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539494"/>
                  </a:ext>
                </a:extLst>
              </a:tr>
              <a:tr h="492023">
                <a:tc>
                  <a:txBody>
                    <a:bodyPr/>
                    <a:lstStyle/>
                    <a:p>
                      <a:pPr lvl="1" algn="l"/>
                      <a:r>
                        <a:rPr lang="ca-E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LA4: Sensibilització i conscienciació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147015"/>
                  </a:ext>
                </a:extLst>
              </a:tr>
              <a:tr h="492023">
                <a:tc>
                  <a:txBody>
                    <a:bodyPr/>
                    <a:lstStyle/>
                    <a:p>
                      <a:pPr lvl="1" algn="l"/>
                      <a:r>
                        <a:rPr lang="ca-E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LA5: Eines tecnològiques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247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594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88B005B1-86C7-4784-A3E5-192729B92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249316"/>
              </p:ext>
            </p:extLst>
          </p:nvPr>
        </p:nvGraphicFramePr>
        <p:xfrm>
          <a:off x="480435" y="1428930"/>
          <a:ext cx="7337180" cy="4770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7495">
                  <a:extLst>
                    <a:ext uri="{9D8B030D-6E8A-4147-A177-3AD203B41FA5}">
                      <a16:colId xmlns:a16="http://schemas.microsoft.com/office/drawing/2014/main" val="3142424608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1874021284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1556419717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4092385604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1665938233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2219357851"/>
                    </a:ext>
                  </a:extLst>
                </a:gridCol>
              </a:tblGrid>
              <a:tr h="76096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just"/>
                      <a:r>
                        <a:rPr lang="ca-E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Establir,</a:t>
                      </a:r>
                      <a:r>
                        <a:rPr lang="ca-ES" sz="9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impulsar i distribuir el Protocol unitari i integral d’abordatge davant</a:t>
                      </a:r>
                      <a:r>
                        <a:rPr lang="ca-ES" sz="9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les agressions sexuals al transport públic, </a:t>
                      </a:r>
                      <a:r>
                        <a:rPr lang="ca-ES" sz="9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mitjançant la col·laboració i coordinació amb els diversos operadors de transport, designant les persones referents en la seva correcta aplicació </a:t>
                      </a:r>
                      <a:endParaRPr lang="ca-ES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890211"/>
                  </a:ext>
                </a:extLst>
              </a:tr>
              <a:tr h="116291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Finalitat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Redacció del Protocol d’abordatge a</a:t>
                      </a:r>
                      <a:r>
                        <a:rPr lang="ca-ES" sz="900" b="0" i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les agressions sexuals.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Donar una resposta a les agressions sexuals. </a:t>
                      </a:r>
                      <a:endParaRPr lang="ca-ES" sz="900" b="0" i="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Definir les persones referents del</a:t>
                      </a:r>
                      <a:r>
                        <a:rPr lang="ca-ES" sz="900" b="0" i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Protocol </a:t>
                      </a: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 cada un dels</a:t>
                      </a:r>
                      <a:r>
                        <a:rPr lang="ca-ES" sz="900" b="0" i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mitjans de transport públic.</a:t>
                      </a:r>
                      <a:endParaRPr lang="ca-ES" sz="900" b="0" i="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Garantir una actuació</a:t>
                      </a:r>
                      <a:r>
                        <a:rPr lang="ca-ES" sz="900" b="0" i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curosa i coordinada en les intervencions.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Sensibilitzar al personal del transport públic en l’abordatge de les violències masclistes.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Refermar el compromís dels agents de mobilitat del SIMMB en l’abordatge de les violències masclistes.</a:t>
                      </a: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699172"/>
                  </a:ext>
                </a:extLst>
              </a:tr>
              <a:tr h="228496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Actuacions a dur a terme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28600" lvl="0" indent="-228600" algn="just">
                        <a:spcBef>
                          <a:spcPts val="600"/>
                        </a:spcBef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r>
                        <a:rPr lang="ca-E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Impulsar l’harmonització dels criteris entre els operadors del SIMMB basant-se en el </a:t>
                      </a:r>
                      <a:r>
                        <a:rPr lang="ca-ES" sz="9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Protocol</a:t>
                      </a:r>
                      <a:r>
                        <a:rPr lang="ca-E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9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unitari i integral d’abordatge d’agressions sexuals per al sistema de mobilitat i transport</a:t>
                      </a:r>
                      <a:r>
                        <a:rPr lang="ca-ES" sz="900" b="0" i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públic.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ca-E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Garantir uns persona responsable per part de cada operador de transport de l’actuació </a:t>
                      </a:r>
                      <a:r>
                        <a:rPr lang="ca-E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 Protocol unitari i integral d’abordatge d’agressions sexuals per al sistema de mobilitat i transport públic.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ca-ES" sz="9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Identificar les necessitats específiques</a:t>
                      </a:r>
                      <a:r>
                        <a:rPr lang="ca-ES" sz="900" b="0" i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9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 cada transport públic i </a:t>
                      </a:r>
                      <a:r>
                        <a:rPr lang="ca-E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adaptar el circuit d’actuació </a:t>
                      </a:r>
                      <a:r>
                        <a:rPr lang="ca-ES" sz="9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del</a:t>
                      </a:r>
                      <a:r>
                        <a:rPr lang="ca-E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9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Protocol</a:t>
                      </a:r>
                      <a:r>
                        <a:rPr lang="ca-E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9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unitari i integral d’abordatge d’agressions sexuals per al sistema de mobilitat i transport</a:t>
                      </a:r>
                      <a:r>
                        <a:rPr lang="ca-ES" sz="900" b="0" i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públic i fer difusió públic d’aquesta adhesió.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ca-E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Articular</a:t>
                      </a:r>
                      <a:r>
                        <a:rPr lang="ca-ES" sz="900" b="1" i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el circuit d’actuació davant l’assetjament sexual.</a:t>
                      </a:r>
                      <a:endParaRPr lang="ca-ES" sz="9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ca-E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Formar</a:t>
                      </a:r>
                      <a:r>
                        <a:rPr lang="ca-ES" sz="900" b="1" i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900" b="0" i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 personal dels mitjans de transport públic en relació amb el </a:t>
                      </a:r>
                      <a:r>
                        <a:rPr lang="ca-E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Protocol </a:t>
                      </a:r>
                      <a:r>
                        <a:rPr lang="ca-ES" sz="9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unitari i integral d’abordatge d’agressions sexuals per al sistema de mobilitat i transport</a:t>
                      </a:r>
                      <a:r>
                        <a:rPr lang="ca-ES" sz="900" b="0" i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públic</a:t>
                      </a:r>
                      <a:endParaRPr lang="ca-ES" sz="900" b="1" i="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030825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Termini (anys)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2022</a:t>
                      </a:r>
                      <a:endParaRPr lang="ca-ES" sz="1100" b="0" i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F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</a:t>
                      </a:r>
                      <a:endParaRPr lang="ca-ES" sz="1100" b="0" i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F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2025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959827"/>
                  </a:ext>
                </a:extLst>
              </a:tr>
            </a:tbl>
          </a:graphicData>
        </a:graphic>
      </p:graphicFrame>
      <p:sp>
        <p:nvSpPr>
          <p:cNvPr id="26" name="31 Rectángulo">
            <a:extLst>
              <a:ext uri="{FF2B5EF4-FFF2-40B4-BE49-F238E27FC236}">
                <a16:creationId xmlns:a16="http://schemas.microsoft.com/office/drawing/2014/main" id="{EE372793-207A-4B8B-B00E-3D20E3CDF9CA}"/>
              </a:ext>
            </a:extLst>
          </p:cNvPr>
          <p:cNvSpPr/>
          <p:nvPr/>
        </p:nvSpPr>
        <p:spPr>
          <a:xfrm>
            <a:off x="7864888" y="4221452"/>
            <a:ext cx="3841796" cy="4606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933" b="1" dirty="0">
                <a:latin typeface="Arial" panose="020B0604020202020204" pitchFamily="34" charset="0"/>
                <a:cs typeface="Arial" panose="020B0604020202020204" pitchFamily="34" charset="0"/>
              </a:rPr>
              <a:t>50.000 €</a:t>
            </a:r>
          </a:p>
        </p:txBody>
      </p:sp>
      <p:sp>
        <p:nvSpPr>
          <p:cNvPr id="28" name="31 Rectángulo">
            <a:extLst>
              <a:ext uri="{FF2B5EF4-FFF2-40B4-BE49-F238E27FC236}">
                <a16:creationId xmlns:a16="http://schemas.microsoft.com/office/drawing/2014/main" id="{2AA4145B-9470-493A-A5DB-01B4BFD24362}"/>
              </a:ext>
            </a:extLst>
          </p:cNvPr>
          <p:cNvSpPr/>
          <p:nvPr/>
        </p:nvSpPr>
        <p:spPr>
          <a:xfrm>
            <a:off x="7864889" y="1451362"/>
            <a:ext cx="3848313" cy="25654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 dirty="0">
                <a:latin typeface="Arial" panose="020B0604020202020204" pitchFamily="34" charset="0"/>
                <a:cs typeface="Arial" panose="020B0604020202020204" pitchFamily="34" charset="0"/>
              </a:rPr>
              <a:t>Agents responsables</a:t>
            </a:r>
          </a:p>
        </p:txBody>
      </p:sp>
      <p:sp>
        <p:nvSpPr>
          <p:cNvPr id="29" name="31 Rectángulo">
            <a:extLst>
              <a:ext uri="{FF2B5EF4-FFF2-40B4-BE49-F238E27FC236}">
                <a16:creationId xmlns:a16="http://schemas.microsoft.com/office/drawing/2014/main" id="{6D8672CB-6481-451D-BD00-164C07723B6C}"/>
              </a:ext>
            </a:extLst>
          </p:cNvPr>
          <p:cNvSpPr/>
          <p:nvPr/>
        </p:nvSpPr>
        <p:spPr>
          <a:xfrm>
            <a:off x="480436" y="937380"/>
            <a:ext cx="1273241" cy="451405"/>
          </a:xfrm>
          <a:prstGeom prst="rect">
            <a:avLst/>
          </a:prstGeom>
          <a:solidFill>
            <a:schemeClr val="tx2"/>
          </a:solidFill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Mesura 3.1.</a:t>
            </a:r>
          </a:p>
        </p:txBody>
      </p:sp>
      <p:sp>
        <p:nvSpPr>
          <p:cNvPr id="30" name="31 Rectángulo">
            <a:extLst>
              <a:ext uri="{FF2B5EF4-FFF2-40B4-BE49-F238E27FC236}">
                <a16:creationId xmlns:a16="http://schemas.microsoft.com/office/drawing/2014/main" id="{62E04994-C6D2-4C14-BDDA-B9BE3CDD57F3}"/>
              </a:ext>
            </a:extLst>
          </p:cNvPr>
          <p:cNvSpPr/>
          <p:nvPr/>
        </p:nvSpPr>
        <p:spPr>
          <a:xfrm>
            <a:off x="1781176" y="937382"/>
            <a:ext cx="9923712" cy="451405"/>
          </a:xfrm>
          <a:prstGeom prst="rect">
            <a:avLst/>
          </a:prstGeom>
          <a:solidFill>
            <a:schemeClr val="tx2"/>
          </a:solidFill>
        </p:spPr>
        <p:txBody>
          <a:bodyPr wrap="square" lIns="144000" rIns="144000" anchor="ctr">
            <a:noAutofit/>
          </a:bodyPr>
          <a:lstStyle/>
          <a:p>
            <a:r>
              <a:rPr lang="ca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 unitari i integral d’abordatge d’agressions sexuals per al sistema de mobilitat i transport públic</a:t>
            </a:r>
          </a:p>
        </p:txBody>
      </p:sp>
      <p:sp>
        <p:nvSpPr>
          <p:cNvPr id="31" name="31 Rectángulo">
            <a:extLst>
              <a:ext uri="{FF2B5EF4-FFF2-40B4-BE49-F238E27FC236}">
                <a16:creationId xmlns:a16="http://schemas.microsoft.com/office/drawing/2014/main" id="{35D35768-5AE2-4E95-8F76-DD21DC9E18C1}"/>
              </a:ext>
            </a:extLst>
          </p:cNvPr>
          <p:cNvSpPr/>
          <p:nvPr/>
        </p:nvSpPr>
        <p:spPr>
          <a:xfrm>
            <a:off x="7864888" y="2400455"/>
            <a:ext cx="3840000" cy="25654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 dirty="0">
                <a:latin typeface="Arial" panose="020B0604020202020204" pitchFamily="34" charset="0"/>
                <a:cs typeface="Arial" panose="020B0604020202020204" pitchFamily="34" charset="0"/>
              </a:rPr>
              <a:t>Agents implicats</a:t>
            </a:r>
          </a:p>
        </p:txBody>
      </p:sp>
      <p:sp>
        <p:nvSpPr>
          <p:cNvPr id="32" name="31 Rectángulo">
            <a:extLst>
              <a:ext uri="{FF2B5EF4-FFF2-40B4-BE49-F238E27FC236}">
                <a16:creationId xmlns:a16="http://schemas.microsoft.com/office/drawing/2014/main" id="{70CEE963-6896-4252-A669-5C4BF0E42832}"/>
              </a:ext>
            </a:extLst>
          </p:cNvPr>
          <p:cNvSpPr/>
          <p:nvPr/>
        </p:nvSpPr>
        <p:spPr>
          <a:xfrm>
            <a:off x="7864888" y="1764824"/>
            <a:ext cx="3848313" cy="41793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>
            <a:spAutoFit/>
          </a:bodyPr>
          <a:lstStyle/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Generalitat de Catalunya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Autoritat del Transport Metropolità (ATM) </a:t>
            </a:r>
          </a:p>
        </p:txBody>
      </p:sp>
      <p:sp>
        <p:nvSpPr>
          <p:cNvPr id="36" name="31 Rectángulo">
            <a:extLst>
              <a:ext uri="{FF2B5EF4-FFF2-40B4-BE49-F238E27FC236}">
                <a16:creationId xmlns:a16="http://schemas.microsoft.com/office/drawing/2014/main" id="{0F2A1FDE-5DCD-445E-BE4F-82DD9AE694C2}"/>
              </a:ext>
            </a:extLst>
          </p:cNvPr>
          <p:cNvSpPr/>
          <p:nvPr/>
        </p:nvSpPr>
        <p:spPr>
          <a:xfrm>
            <a:off x="7866511" y="3882898"/>
            <a:ext cx="3848312" cy="2872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 dirty="0">
                <a:latin typeface="Arial" panose="020B0604020202020204" pitchFamily="34" charset="0"/>
                <a:cs typeface="Arial" panose="020B0604020202020204" pitchFamily="34" charset="0"/>
              </a:rPr>
              <a:t>Cost estimat total d’implantació</a:t>
            </a:r>
          </a:p>
        </p:txBody>
      </p:sp>
      <p:sp>
        <p:nvSpPr>
          <p:cNvPr id="39" name="31 Rectángulo">
            <a:extLst>
              <a:ext uri="{FF2B5EF4-FFF2-40B4-BE49-F238E27FC236}">
                <a16:creationId xmlns:a16="http://schemas.microsoft.com/office/drawing/2014/main" id="{12E437CB-2D87-4F79-8223-93DF3E18E101}"/>
              </a:ext>
            </a:extLst>
          </p:cNvPr>
          <p:cNvSpPr/>
          <p:nvPr/>
        </p:nvSpPr>
        <p:spPr>
          <a:xfrm>
            <a:off x="480434" y="446460"/>
            <a:ext cx="11232593" cy="451405"/>
          </a:xfrm>
          <a:prstGeom prst="rect">
            <a:avLst/>
          </a:prstGeom>
          <a:solidFill>
            <a:srgbClr val="006DDA"/>
          </a:solidFill>
        </p:spPr>
        <p:txBody>
          <a:bodyPr wrap="square" lIns="144000" rIns="144000" anchor="ctr">
            <a:noAutofit/>
          </a:bodyPr>
          <a:lstStyle/>
          <a:p>
            <a:pPr>
              <a:spcBef>
                <a:spcPts val="800"/>
              </a:spcBef>
            </a:pPr>
            <a:r>
              <a:rPr lang="ca-ES" sz="13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Línia d’actuació 3 (LA3): </a:t>
            </a:r>
            <a:r>
              <a:rPr lang="ca-ES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Sistemes de prevenció i atenció</a:t>
            </a:r>
          </a:p>
        </p:txBody>
      </p:sp>
      <p:sp>
        <p:nvSpPr>
          <p:cNvPr id="18" name="31 Rectángulo">
            <a:extLst>
              <a:ext uri="{FF2B5EF4-FFF2-40B4-BE49-F238E27FC236}">
                <a16:creationId xmlns:a16="http://schemas.microsoft.com/office/drawing/2014/main" id="{0E1A2DA7-E54A-4B77-809C-A4B463D8B423}"/>
              </a:ext>
            </a:extLst>
          </p:cNvPr>
          <p:cNvSpPr/>
          <p:nvPr/>
        </p:nvSpPr>
        <p:spPr>
          <a:xfrm>
            <a:off x="7864888" y="2705377"/>
            <a:ext cx="3840000" cy="94241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bIns="62400">
            <a:spAutoFit/>
          </a:bodyPr>
          <a:lstStyle/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Altres agents amb competències en planificació i gestió de la mobilitat (SCT, DIBA, AMB, etc.)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Principals ajuntaments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Operadors de transport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Empreses proveïdores de serveis de seguretat</a:t>
            </a:r>
          </a:p>
        </p:txBody>
      </p:sp>
    </p:spTree>
    <p:extLst>
      <p:ext uri="{BB962C8B-B14F-4D97-AF65-F5344CB8AC3E}">
        <p14:creationId xmlns:p14="http://schemas.microsoft.com/office/powerpoint/2010/main" val="1143604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88B005B1-86C7-4784-A3E5-192729B92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166840"/>
              </p:ext>
            </p:extLst>
          </p:nvPr>
        </p:nvGraphicFramePr>
        <p:xfrm>
          <a:off x="480435" y="1428930"/>
          <a:ext cx="7337180" cy="4542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7495">
                  <a:extLst>
                    <a:ext uri="{9D8B030D-6E8A-4147-A177-3AD203B41FA5}">
                      <a16:colId xmlns:a16="http://schemas.microsoft.com/office/drawing/2014/main" val="3142424608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1874021284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708551129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2201705115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1695246145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190316307"/>
                    </a:ext>
                  </a:extLst>
                </a:gridCol>
              </a:tblGrid>
              <a:tr h="71737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just"/>
                      <a:r>
                        <a:rPr lang="ca-E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Establir</a:t>
                      </a:r>
                      <a:r>
                        <a:rPr lang="ca-ES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figura d’agents preventives a les principals estacions de transport públic, amb una doble vessant d’actuació: d’intervenció directa davant situacions d’assetjament sexual i com a espai sensibilitzador vers les violències masclistes i específicament en l’assetjament sexual. </a:t>
                      </a:r>
                      <a:endParaRPr lang="ca-E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89021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Finalitat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Garantir</a:t>
                      </a:r>
                      <a:r>
                        <a:rPr lang="ca-ES" sz="900" b="0" i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l’actuació de persones expertes en l’abordatge de les violències sexuals davant situacions d’assetjament sexual al transport públic. 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Sensibilitzar a les persones usuàries del transport públic en les violències masclistes i específicament en la identificació i resposta davant l’assetjament sexual a l’espai públic.</a:t>
                      </a:r>
                      <a:endParaRPr lang="ca-ES" sz="900" b="0" i="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Observar</a:t>
                      </a:r>
                      <a:r>
                        <a:rPr lang="ca-ES" sz="900" b="0" i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l’efecte d’aquesta actuació a petita escala per tal d’impulsar-la futurament en d’altres espais.</a:t>
                      </a:r>
                      <a:endParaRPr lang="ca-ES" sz="900" b="0" i="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Esdevenir referents en</a:t>
                      </a:r>
                      <a:r>
                        <a:rPr lang="ca-ES" sz="900" b="0" i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l’actuació preventiva vers les agressions sexuals.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Registrar dinàmiques d’assetjament sexual al transport públic.</a:t>
                      </a: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699172"/>
                  </a:ext>
                </a:extLst>
              </a:tr>
              <a:tr h="189230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Actuacions a dur a terme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ca-E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Impulsar la figura de les agents preventives </a:t>
                      </a:r>
                      <a:r>
                        <a:rPr lang="ca-ES" sz="9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davant l’assetjament sexual al transport públic, formades en gènere i en l’actuació vers les violències masclistes</a:t>
                      </a:r>
                      <a:r>
                        <a:rPr lang="ca-ES" sz="900" b="0" i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dates significatives i grans esdeveniments. </a:t>
                      </a:r>
                    </a:p>
                    <a:p>
                      <a:pPr marL="228600" lvl="0" indent="-228600" algn="just">
                        <a:spcBef>
                          <a:spcPts val="600"/>
                        </a:spcBef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r>
                        <a:rPr lang="ca-E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Estimular la formació periòdica de les agents</a:t>
                      </a:r>
                      <a:r>
                        <a:rPr lang="ca-ES" sz="900" b="1" i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preventives, </a:t>
                      </a:r>
                      <a:r>
                        <a:rPr lang="ca-ES" sz="900" b="0" i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segons les necessitats detectades a través de les intervencions realitzades.</a:t>
                      </a:r>
                      <a:endParaRPr lang="ca-ES" sz="9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lvl="0" indent="-228600" algn="just">
                        <a:spcBef>
                          <a:spcPts val="600"/>
                        </a:spcBef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r>
                        <a:rPr lang="ca-E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Creació de la figura d’intervenció des la perspectiva de gènere com a grup d’atenció especialitzat en la intervenció vers les violències masclistes al transport públic.</a:t>
                      </a:r>
                    </a:p>
                    <a:p>
                      <a:pPr marL="228600" lvl="0" indent="-228600" algn="just">
                        <a:spcBef>
                          <a:spcPts val="600"/>
                        </a:spcBef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r>
                        <a:rPr lang="ca-ES" sz="900" b="1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Coordinar les actuacions </a:t>
                      </a: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dels serveis de seguretat en casos d’assetjament sexual amb les agents preventives. </a:t>
                      </a: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030825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Termini (anys)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2022</a:t>
                      </a:r>
                      <a:endParaRPr lang="ca-ES" sz="1100" b="0" i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F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2025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959827"/>
                  </a:ext>
                </a:extLst>
              </a:tr>
            </a:tbl>
          </a:graphicData>
        </a:graphic>
      </p:graphicFrame>
      <p:sp>
        <p:nvSpPr>
          <p:cNvPr id="26" name="31 Rectángulo">
            <a:extLst>
              <a:ext uri="{FF2B5EF4-FFF2-40B4-BE49-F238E27FC236}">
                <a16:creationId xmlns:a16="http://schemas.microsoft.com/office/drawing/2014/main" id="{EE372793-207A-4B8B-B00E-3D20E3CDF9CA}"/>
              </a:ext>
            </a:extLst>
          </p:cNvPr>
          <p:cNvSpPr/>
          <p:nvPr/>
        </p:nvSpPr>
        <p:spPr>
          <a:xfrm>
            <a:off x="7854953" y="4057821"/>
            <a:ext cx="3841796" cy="4606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1000" b="1" dirty="0">
                <a:latin typeface="Arial" panose="020B0604020202020204" pitchFamily="34" charset="0"/>
                <a:cs typeface="Arial" panose="020B0604020202020204" pitchFamily="34" charset="0"/>
              </a:rPr>
              <a:t>50.000 €</a:t>
            </a:r>
          </a:p>
        </p:txBody>
      </p:sp>
      <p:sp>
        <p:nvSpPr>
          <p:cNvPr id="29" name="31 Rectángulo">
            <a:extLst>
              <a:ext uri="{FF2B5EF4-FFF2-40B4-BE49-F238E27FC236}">
                <a16:creationId xmlns:a16="http://schemas.microsoft.com/office/drawing/2014/main" id="{6D8672CB-6481-451D-BD00-164C07723B6C}"/>
              </a:ext>
            </a:extLst>
          </p:cNvPr>
          <p:cNvSpPr/>
          <p:nvPr/>
        </p:nvSpPr>
        <p:spPr>
          <a:xfrm>
            <a:off x="480436" y="937380"/>
            <a:ext cx="1273241" cy="451405"/>
          </a:xfrm>
          <a:prstGeom prst="rect">
            <a:avLst/>
          </a:prstGeom>
          <a:solidFill>
            <a:schemeClr val="tx2"/>
          </a:solidFill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Mesura 3.2.</a:t>
            </a:r>
          </a:p>
        </p:txBody>
      </p:sp>
      <p:sp>
        <p:nvSpPr>
          <p:cNvPr id="30" name="31 Rectángulo">
            <a:extLst>
              <a:ext uri="{FF2B5EF4-FFF2-40B4-BE49-F238E27FC236}">
                <a16:creationId xmlns:a16="http://schemas.microsoft.com/office/drawing/2014/main" id="{62E04994-C6D2-4C14-BDDA-B9BE3CDD57F3}"/>
              </a:ext>
            </a:extLst>
          </p:cNvPr>
          <p:cNvSpPr/>
          <p:nvPr/>
        </p:nvSpPr>
        <p:spPr>
          <a:xfrm>
            <a:off x="1781176" y="937382"/>
            <a:ext cx="9923712" cy="451405"/>
          </a:xfrm>
          <a:prstGeom prst="rect">
            <a:avLst/>
          </a:prstGeom>
          <a:solidFill>
            <a:schemeClr val="tx2"/>
          </a:solidFill>
        </p:spPr>
        <p:txBody>
          <a:bodyPr wrap="square" lIns="144000" rIns="144000" anchor="ctr">
            <a:noAutofit/>
          </a:bodyPr>
          <a:lstStyle/>
          <a:p>
            <a:r>
              <a:rPr lang="ca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Impulsar la figura de les agents preventives</a:t>
            </a:r>
          </a:p>
        </p:txBody>
      </p:sp>
      <p:sp>
        <p:nvSpPr>
          <p:cNvPr id="36" name="31 Rectángulo">
            <a:extLst>
              <a:ext uri="{FF2B5EF4-FFF2-40B4-BE49-F238E27FC236}">
                <a16:creationId xmlns:a16="http://schemas.microsoft.com/office/drawing/2014/main" id="{0F2A1FDE-5DCD-445E-BE4F-82DD9AE694C2}"/>
              </a:ext>
            </a:extLst>
          </p:cNvPr>
          <p:cNvSpPr/>
          <p:nvPr/>
        </p:nvSpPr>
        <p:spPr>
          <a:xfrm>
            <a:off x="7856576" y="3719267"/>
            <a:ext cx="3848312" cy="2872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 dirty="0">
                <a:latin typeface="Arial" panose="020B0604020202020204" pitchFamily="34" charset="0"/>
                <a:cs typeface="Arial" panose="020B0604020202020204" pitchFamily="34" charset="0"/>
              </a:rPr>
              <a:t>Cost estimat total d’implantació</a:t>
            </a:r>
          </a:p>
        </p:txBody>
      </p:sp>
      <p:sp>
        <p:nvSpPr>
          <p:cNvPr id="39" name="31 Rectángulo">
            <a:extLst>
              <a:ext uri="{FF2B5EF4-FFF2-40B4-BE49-F238E27FC236}">
                <a16:creationId xmlns:a16="http://schemas.microsoft.com/office/drawing/2014/main" id="{12E437CB-2D87-4F79-8223-93DF3E18E101}"/>
              </a:ext>
            </a:extLst>
          </p:cNvPr>
          <p:cNvSpPr/>
          <p:nvPr/>
        </p:nvSpPr>
        <p:spPr>
          <a:xfrm>
            <a:off x="480434" y="446460"/>
            <a:ext cx="11232593" cy="451405"/>
          </a:xfrm>
          <a:prstGeom prst="rect">
            <a:avLst/>
          </a:prstGeom>
          <a:solidFill>
            <a:srgbClr val="006DDA"/>
          </a:solidFill>
        </p:spPr>
        <p:txBody>
          <a:bodyPr wrap="square" lIns="144000" rIns="144000" anchor="ctr">
            <a:noAutofit/>
          </a:bodyPr>
          <a:lstStyle/>
          <a:p>
            <a:pPr>
              <a:spcBef>
                <a:spcPts val="800"/>
              </a:spcBef>
            </a:pPr>
            <a:r>
              <a:rPr lang="ca-ES" sz="13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Línia d’actuació 3 (LA3): </a:t>
            </a:r>
            <a:r>
              <a:rPr lang="ca-ES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Sistemes de prevenció i atenció</a:t>
            </a:r>
          </a:p>
        </p:txBody>
      </p:sp>
      <p:sp>
        <p:nvSpPr>
          <p:cNvPr id="23" name="31 Rectángulo">
            <a:extLst>
              <a:ext uri="{FF2B5EF4-FFF2-40B4-BE49-F238E27FC236}">
                <a16:creationId xmlns:a16="http://schemas.microsoft.com/office/drawing/2014/main" id="{03BE0273-B303-4E8F-891F-9F39F0437B37}"/>
              </a:ext>
            </a:extLst>
          </p:cNvPr>
          <p:cNvSpPr/>
          <p:nvPr/>
        </p:nvSpPr>
        <p:spPr>
          <a:xfrm>
            <a:off x="7864889" y="1451362"/>
            <a:ext cx="3848313" cy="25654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 dirty="0">
                <a:latin typeface="Arial" panose="020B0604020202020204" pitchFamily="34" charset="0"/>
                <a:cs typeface="Arial" panose="020B0604020202020204" pitchFamily="34" charset="0"/>
              </a:rPr>
              <a:t>Agents responsables</a:t>
            </a:r>
          </a:p>
        </p:txBody>
      </p:sp>
      <p:sp>
        <p:nvSpPr>
          <p:cNvPr id="24" name="31 Rectángulo">
            <a:extLst>
              <a:ext uri="{FF2B5EF4-FFF2-40B4-BE49-F238E27FC236}">
                <a16:creationId xmlns:a16="http://schemas.microsoft.com/office/drawing/2014/main" id="{F520888A-E768-4CEC-81AD-B866B29AFA42}"/>
              </a:ext>
            </a:extLst>
          </p:cNvPr>
          <p:cNvSpPr/>
          <p:nvPr/>
        </p:nvSpPr>
        <p:spPr>
          <a:xfrm>
            <a:off x="7864888" y="2400455"/>
            <a:ext cx="3840000" cy="25654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 dirty="0">
                <a:latin typeface="Arial" panose="020B0604020202020204" pitchFamily="34" charset="0"/>
                <a:cs typeface="Arial" panose="020B0604020202020204" pitchFamily="34" charset="0"/>
              </a:rPr>
              <a:t>Agents implicats</a:t>
            </a:r>
          </a:p>
        </p:txBody>
      </p:sp>
      <p:sp>
        <p:nvSpPr>
          <p:cNvPr id="27" name="31 Rectángulo">
            <a:extLst>
              <a:ext uri="{FF2B5EF4-FFF2-40B4-BE49-F238E27FC236}">
                <a16:creationId xmlns:a16="http://schemas.microsoft.com/office/drawing/2014/main" id="{484FBFE6-83DA-4113-B05C-F6A594EF4625}"/>
              </a:ext>
            </a:extLst>
          </p:cNvPr>
          <p:cNvSpPr/>
          <p:nvPr/>
        </p:nvSpPr>
        <p:spPr>
          <a:xfrm>
            <a:off x="7864888" y="1764824"/>
            <a:ext cx="3848313" cy="41793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>
            <a:spAutoFit/>
          </a:bodyPr>
          <a:lstStyle/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Generalitat de Catalunya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Autoritat del Transport Metropolità (ATM) </a:t>
            </a:r>
          </a:p>
        </p:txBody>
      </p:sp>
      <p:sp>
        <p:nvSpPr>
          <p:cNvPr id="33" name="31 Rectángulo">
            <a:extLst>
              <a:ext uri="{FF2B5EF4-FFF2-40B4-BE49-F238E27FC236}">
                <a16:creationId xmlns:a16="http://schemas.microsoft.com/office/drawing/2014/main" id="{65505DC9-31B7-40A2-8199-F9BD104C2021}"/>
              </a:ext>
            </a:extLst>
          </p:cNvPr>
          <p:cNvSpPr/>
          <p:nvPr/>
        </p:nvSpPr>
        <p:spPr>
          <a:xfrm>
            <a:off x="7864888" y="2705377"/>
            <a:ext cx="3840000" cy="94241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bIns="62400">
            <a:spAutoFit/>
          </a:bodyPr>
          <a:lstStyle/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Altres agents amb competències en planificació i gestió de la mobilitat (SCT, DIBA, AMB, etc.)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Principals ajuntaments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Operadors de transport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Empreses proveïdores de serveis de seguretat</a:t>
            </a:r>
          </a:p>
        </p:txBody>
      </p:sp>
    </p:spTree>
    <p:extLst>
      <p:ext uri="{BB962C8B-B14F-4D97-AF65-F5344CB8AC3E}">
        <p14:creationId xmlns:p14="http://schemas.microsoft.com/office/powerpoint/2010/main" val="2985584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88B005B1-86C7-4784-A3E5-192729B92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194129"/>
              </p:ext>
            </p:extLst>
          </p:nvPr>
        </p:nvGraphicFramePr>
        <p:xfrm>
          <a:off x="480435" y="1467030"/>
          <a:ext cx="7337180" cy="4212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7495">
                  <a:extLst>
                    <a:ext uri="{9D8B030D-6E8A-4147-A177-3AD203B41FA5}">
                      <a16:colId xmlns:a16="http://schemas.microsoft.com/office/drawing/2014/main" val="3142424608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1874021284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3440480355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937805600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498705056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1405114825"/>
                    </a:ext>
                  </a:extLst>
                </a:gridCol>
              </a:tblGrid>
              <a:tr h="76096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just"/>
                      <a:r>
                        <a:rPr lang="ca-E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Incrementar</a:t>
                      </a:r>
                      <a:r>
                        <a:rPr lang="ca-ES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els sistemes d’alarma i atenció disponibles als transports públics i les seves infraestructures, a través d’elements visuals, sonors i materials, que afavoreixin directament o indirectament a l’augment de seguretat de les persones usuàries del transport.</a:t>
                      </a:r>
                      <a:endParaRPr lang="ca-E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890211"/>
                  </a:ext>
                </a:extLst>
              </a:tr>
              <a:tr h="99781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Finalitat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Incrementar la percepció</a:t>
                      </a:r>
                      <a:r>
                        <a:rPr lang="ca-ES" sz="900" b="0" i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seguretat de les persones usuàries del transport públic.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Afavorir la sensació d’acompanyament a les parades, estacions i marquesines menys transitades. 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Disposar d’un sistema de videovigilància que enregistri les situacions d’assetjament sexual i afavoreixi la recollida d’informació en la denúncia de la persona assetjada. </a:t>
                      </a: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699172"/>
                  </a:ext>
                </a:extLst>
              </a:tr>
              <a:tr h="189230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Actuacions a dur a terme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28600" lvl="0" indent="-228600" algn="just">
                        <a:spcBef>
                          <a:spcPts val="600"/>
                        </a:spcBef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r>
                        <a:rPr lang="ca-E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Augmentar la presència de càmeres de videovigilància al transport públic</a:t>
                      </a:r>
                      <a:r>
                        <a:rPr lang="ca-ES" sz="9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els transbords, ascensors i les parades, i d’altres espais poc concorreguts, amb mala visibilitat o absència d’il•luminació.</a:t>
                      </a:r>
                    </a:p>
                    <a:p>
                      <a:pPr marL="228600" lvl="0" indent="-228600" algn="just">
                        <a:spcBef>
                          <a:spcPts val="600"/>
                        </a:spcBef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r>
                        <a:rPr lang="ca-E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Crear dispositius d’alerta</a:t>
                      </a:r>
                      <a:r>
                        <a:rPr lang="ca-ES" sz="9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auxili i socors a les parades del transport públic i a l’interior d’aquests,</a:t>
                      </a:r>
                      <a:r>
                        <a:rPr lang="ca-ES" sz="900" b="0" i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que s’acompanyin d’un element visual i/o sonor que afavoreixi a la intervenció comunitària. </a:t>
                      </a:r>
                      <a:endParaRPr lang="ca-ES" sz="9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030825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Termini (anys)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2022</a:t>
                      </a:r>
                      <a:endParaRPr lang="ca-ES" sz="1100" b="0" i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F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2025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959827"/>
                  </a:ext>
                </a:extLst>
              </a:tr>
            </a:tbl>
          </a:graphicData>
        </a:graphic>
      </p:graphicFrame>
      <p:sp>
        <p:nvSpPr>
          <p:cNvPr id="26" name="31 Rectángulo">
            <a:extLst>
              <a:ext uri="{FF2B5EF4-FFF2-40B4-BE49-F238E27FC236}">
                <a16:creationId xmlns:a16="http://schemas.microsoft.com/office/drawing/2014/main" id="{EE372793-207A-4B8B-B00E-3D20E3CDF9CA}"/>
              </a:ext>
            </a:extLst>
          </p:cNvPr>
          <p:cNvSpPr/>
          <p:nvPr/>
        </p:nvSpPr>
        <p:spPr>
          <a:xfrm>
            <a:off x="7854953" y="4322996"/>
            <a:ext cx="3841796" cy="4606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933" b="1" dirty="0">
                <a:latin typeface="Arial" panose="020B0604020202020204" pitchFamily="34" charset="0"/>
                <a:cs typeface="Arial" panose="020B0604020202020204" pitchFamily="34" charset="0"/>
              </a:rPr>
              <a:t>100.000 €</a:t>
            </a:r>
          </a:p>
        </p:txBody>
      </p:sp>
      <p:sp>
        <p:nvSpPr>
          <p:cNvPr id="29" name="31 Rectángulo">
            <a:extLst>
              <a:ext uri="{FF2B5EF4-FFF2-40B4-BE49-F238E27FC236}">
                <a16:creationId xmlns:a16="http://schemas.microsoft.com/office/drawing/2014/main" id="{6D8672CB-6481-451D-BD00-164C07723B6C}"/>
              </a:ext>
            </a:extLst>
          </p:cNvPr>
          <p:cNvSpPr/>
          <p:nvPr/>
        </p:nvSpPr>
        <p:spPr>
          <a:xfrm>
            <a:off x="480436" y="937380"/>
            <a:ext cx="1273241" cy="451405"/>
          </a:xfrm>
          <a:prstGeom prst="rect">
            <a:avLst/>
          </a:prstGeom>
          <a:solidFill>
            <a:schemeClr val="tx2"/>
          </a:solidFill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Mesura 3.3.</a:t>
            </a:r>
          </a:p>
        </p:txBody>
      </p:sp>
      <p:sp>
        <p:nvSpPr>
          <p:cNvPr id="30" name="31 Rectángulo">
            <a:extLst>
              <a:ext uri="{FF2B5EF4-FFF2-40B4-BE49-F238E27FC236}">
                <a16:creationId xmlns:a16="http://schemas.microsoft.com/office/drawing/2014/main" id="{62E04994-C6D2-4C14-BDDA-B9BE3CDD57F3}"/>
              </a:ext>
            </a:extLst>
          </p:cNvPr>
          <p:cNvSpPr/>
          <p:nvPr/>
        </p:nvSpPr>
        <p:spPr>
          <a:xfrm>
            <a:off x="1781176" y="937382"/>
            <a:ext cx="9923712" cy="451405"/>
          </a:xfrm>
          <a:prstGeom prst="rect">
            <a:avLst/>
          </a:prstGeom>
          <a:solidFill>
            <a:schemeClr val="tx2"/>
          </a:solidFill>
        </p:spPr>
        <p:txBody>
          <a:bodyPr wrap="square" lIns="144000" rIns="144000" anchor="ctr">
            <a:noAutofit/>
          </a:bodyPr>
          <a:lstStyle/>
          <a:p>
            <a:pPr>
              <a:spcAft>
                <a:spcPts val="267"/>
              </a:spcAft>
            </a:pPr>
            <a:r>
              <a:rPr lang="ca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Sistemes d’alarma i atenció</a:t>
            </a:r>
          </a:p>
        </p:txBody>
      </p:sp>
      <p:sp>
        <p:nvSpPr>
          <p:cNvPr id="36" name="31 Rectángulo">
            <a:extLst>
              <a:ext uri="{FF2B5EF4-FFF2-40B4-BE49-F238E27FC236}">
                <a16:creationId xmlns:a16="http://schemas.microsoft.com/office/drawing/2014/main" id="{0F2A1FDE-5DCD-445E-BE4F-82DD9AE694C2}"/>
              </a:ext>
            </a:extLst>
          </p:cNvPr>
          <p:cNvSpPr/>
          <p:nvPr/>
        </p:nvSpPr>
        <p:spPr>
          <a:xfrm>
            <a:off x="7856576" y="3984442"/>
            <a:ext cx="3848312" cy="2872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 dirty="0">
                <a:latin typeface="Arial" panose="020B0604020202020204" pitchFamily="34" charset="0"/>
                <a:cs typeface="Arial" panose="020B0604020202020204" pitchFamily="34" charset="0"/>
              </a:rPr>
              <a:t>Cost estimat total d’implantació</a:t>
            </a:r>
          </a:p>
        </p:txBody>
      </p:sp>
      <p:sp>
        <p:nvSpPr>
          <p:cNvPr id="39" name="31 Rectángulo">
            <a:extLst>
              <a:ext uri="{FF2B5EF4-FFF2-40B4-BE49-F238E27FC236}">
                <a16:creationId xmlns:a16="http://schemas.microsoft.com/office/drawing/2014/main" id="{12E437CB-2D87-4F79-8223-93DF3E18E101}"/>
              </a:ext>
            </a:extLst>
          </p:cNvPr>
          <p:cNvSpPr/>
          <p:nvPr/>
        </p:nvSpPr>
        <p:spPr>
          <a:xfrm>
            <a:off x="480434" y="446460"/>
            <a:ext cx="11232593" cy="451405"/>
          </a:xfrm>
          <a:prstGeom prst="rect">
            <a:avLst/>
          </a:prstGeom>
          <a:solidFill>
            <a:srgbClr val="006DDA"/>
          </a:solidFill>
        </p:spPr>
        <p:txBody>
          <a:bodyPr wrap="square" lIns="144000" rIns="144000" anchor="ctr">
            <a:noAutofit/>
          </a:bodyPr>
          <a:lstStyle/>
          <a:p>
            <a:pPr>
              <a:spcBef>
                <a:spcPts val="800"/>
              </a:spcBef>
            </a:pPr>
            <a:r>
              <a:rPr lang="ca-ES" sz="13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Línia d’actuació 3 (LA3): </a:t>
            </a:r>
            <a:r>
              <a:rPr lang="ca-ES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Sistemes de prevenció i atenció</a:t>
            </a:r>
          </a:p>
        </p:txBody>
      </p:sp>
      <p:sp>
        <p:nvSpPr>
          <p:cNvPr id="19" name="31 Rectángulo">
            <a:extLst>
              <a:ext uri="{FF2B5EF4-FFF2-40B4-BE49-F238E27FC236}">
                <a16:creationId xmlns:a16="http://schemas.microsoft.com/office/drawing/2014/main" id="{D8EAEACE-52EA-4F7F-A4AF-C80C99621ED7}"/>
              </a:ext>
            </a:extLst>
          </p:cNvPr>
          <p:cNvSpPr/>
          <p:nvPr/>
        </p:nvSpPr>
        <p:spPr>
          <a:xfrm>
            <a:off x="7864889" y="1451362"/>
            <a:ext cx="3848313" cy="25654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 dirty="0">
                <a:latin typeface="Arial" panose="020B0604020202020204" pitchFamily="34" charset="0"/>
                <a:cs typeface="Arial" panose="020B0604020202020204" pitchFamily="34" charset="0"/>
              </a:rPr>
              <a:t>Agents responsables</a:t>
            </a:r>
          </a:p>
        </p:txBody>
      </p:sp>
      <p:sp>
        <p:nvSpPr>
          <p:cNvPr id="20" name="31 Rectángulo">
            <a:extLst>
              <a:ext uri="{FF2B5EF4-FFF2-40B4-BE49-F238E27FC236}">
                <a16:creationId xmlns:a16="http://schemas.microsoft.com/office/drawing/2014/main" id="{3631BAEA-9A29-4E58-8CD4-88AC9808E182}"/>
              </a:ext>
            </a:extLst>
          </p:cNvPr>
          <p:cNvSpPr/>
          <p:nvPr/>
        </p:nvSpPr>
        <p:spPr>
          <a:xfrm>
            <a:off x="7864888" y="2665631"/>
            <a:ext cx="3840000" cy="25654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 dirty="0">
                <a:latin typeface="Arial" panose="020B0604020202020204" pitchFamily="34" charset="0"/>
                <a:cs typeface="Arial" panose="020B0604020202020204" pitchFamily="34" charset="0"/>
              </a:rPr>
              <a:t>Agents implicats</a:t>
            </a:r>
          </a:p>
        </p:txBody>
      </p:sp>
      <p:sp>
        <p:nvSpPr>
          <p:cNvPr id="21" name="31 Rectángulo">
            <a:extLst>
              <a:ext uri="{FF2B5EF4-FFF2-40B4-BE49-F238E27FC236}">
                <a16:creationId xmlns:a16="http://schemas.microsoft.com/office/drawing/2014/main" id="{F2BA6A8F-4B14-4E4D-AA99-E1960832104B}"/>
              </a:ext>
            </a:extLst>
          </p:cNvPr>
          <p:cNvSpPr/>
          <p:nvPr/>
        </p:nvSpPr>
        <p:spPr>
          <a:xfrm>
            <a:off x="7864888" y="1764824"/>
            <a:ext cx="3848313" cy="5999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>
            <a:spAutoFit/>
          </a:bodyPr>
          <a:lstStyle/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Generalitat de Catalunya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Autoritat del Transport Metropolità (ATM)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Operadors del transport públic </a:t>
            </a:r>
          </a:p>
        </p:txBody>
      </p:sp>
      <p:sp>
        <p:nvSpPr>
          <p:cNvPr id="22" name="31 Rectángulo">
            <a:extLst>
              <a:ext uri="{FF2B5EF4-FFF2-40B4-BE49-F238E27FC236}">
                <a16:creationId xmlns:a16="http://schemas.microsoft.com/office/drawing/2014/main" id="{A2BBC3D1-47C2-48DD-B62E-84B2D5F7ADA0}"/>
              </a:ext>
            </a:extLst>
          </p:cNvPr>
          <p:cNvSpPr/>
          <p:nvPr/>
        </p:nvSpPr>
        <p:spPr>
          <a:xfrm>
            <a:off x="7864888" y="2970553"/>
            <a:ext cx="3840000" cy="76038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bIns="62400">
            <a:spAutoFit/>
          </a:bodyPr>
          <a:lstStyle/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Altres agents amb competències en planificació i gestió de la mobilitat (SCT, DIBA, AMB, etc.)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Principals ajuntaments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Empreses proveïdores de serveis de seguretat</a:t>
            </a:r>
          </a:p>
        </p:txBody>
      </p:sp>
    </p:spTree>
    <p:extLst>
      <p:ext uri="{BB962C8B-B14F-4D97-AF65-F5344CB8AC3E}">
        <p14:creationId xmlns:p14="http://schemas.microsoft.com/office/powerpoint/2010/main" val="4040719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D149A-520A-41DE-813C-262DA790B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/>
              <a:t>Pla d’Acció: Línies d’actuació i mesures</a:t>
            </a:r>
            <a:br>
              <a:rPr lang="ca-ES"/>
            </a:br>
            <a:endParaRPr lang="ca-ES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0E7903D-9B8F-412C-A477-BE419E320F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091822"/>
              </p:ext>
            </p:extLst>
          </p:nvPr>
        </p:nvGraphicFramePr>
        <p:xfrm>
          <a:off x="1714766" y="1960394"/>
          <a:ext cx="7674044" cy="24601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74044">
                  <a:extLst>
                    <a:ext uri="{9D8B030D-6E8A-4147-A177-3AD203B41FA5}">
                      <a16:colId xmlns:a16="http://schemas.microsoft.com/office/drawing/2014/main" val="2976529534"/>
                    </a:ext>
                  </a:extLst>
                </a:gridCol>
              </a:tblGrid>
              <a:tr h="492023">
                <a:tc>
                  <a:txBody>
                    <a:bodyPr/>
                    <a:lstStyle/>
                    <a:p>
                      <a:pPr lvl="1" algn="l"/>
                      <a:r>
                        <a:rPr lang="ca-E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LA1: Governança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014651"/>
                  </a:ext>
                </a:extLst>
              </a:tr>
              <a:tr h="492023">
                <a:tc>
                  <a:txBody>
                    <a:bodyPr/>
                    <a:lstStyle/>
                    <a:p>
                      <a:pPr lvl="1" algn="l"/>
                      <a:r>
                        <a:rPr lang="ca-E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LA2: </a:t>
                      </a:r>
                      <a:r>
                        <a:rPr lang="ca-ES" sz="16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Disseny i operacions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405078"/>
                  </a:ext>
                </a:extLst>
              </a:tr>
              <a:tr h="492023">
                <a:tc>
                  <a:txBody>
                    <a:bodyPr/>
                    <a:lstStyle/>
                    <a:p>
                      <a:pPr lvl="1" algn="l"/>
                      <a:r>
                        <a:rPr lang="ca-E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LA3: Sistemes de prevenció i atenció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539494"/>
                  </a:ext>
                </a:extLst>
              </a:tr>
              <a:tr h="492023">
                <a:tc>
                  <a:txBody>
                    <a:bodyPr/>
                    <a:lstStyle/>
                    <a:p>
                      <a:pPr lvl="1" algn="l"/>
                      <a:r>
                        <a:rPr lang="ca-E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LA4: Sensibilització i conscienciació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9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147015"/>
                  </a:ext>
                </a:extLst>
              </a:tr>
              <a:tr h="492023">
                <a:tc>
                  <a:txBody>
                    <a:bodyPr/>
                    <a:lstStyle/>
                    <a:p>
                      <a:pPr lvl="1" algn="l"/>
                      <a:r>
                        <a:rPr lang="ca-E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LA5: Eines tecnològiques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247128"/>
                  </a:ext>
                </a:extLst>
              </a:tr>
            </a:tbl>
          </a:graphicData>
        </a:graphic>
      </p:graphicFrame>
      <p:sp>
        <p:nvSpPr>
          <p:cNvPr id="11" name="31 Rectángulo">
            <a:extLst>
              <a:ext uri="{FF2B5EF4-FFF2-40B4-BE49-F238E27FC236}">
                <a16:creationId xmlns:a16="http://schemas.microsoft.com/office/drawing/2014/main" id="{2635D453-1FD1-4A6E-96F8-4B6FF6B141B2}"/>
              </a:ext>
            </a:extLst>
          </p:cNvPr>
          <p:cNvSpPr/>
          <p:nvPr/>
        </p:nvSpPr>
        <p:spPr>
          <a:xfrm>
            <a:off x="717755" y="1179683"/>
            <a:ext cx="8948759" cy="318100"/>
          </a:xfrm>
          <a:prstGeom prst="rect">
            <a:avLst/>
          </a:prstGeom>
          <a:noFill/>
        </p:spPr>
        <p:txBody>
          <a:bodyPr wrap="square" lIns="144000" rIns="144000">
            <a:spAutoFit/>
          </a:bodyPr>
          <a:lstStyle/>
          <a:p>
            <a:pPr>
              <a:spcAft>
                <a:spcPts val="1600"/>
              </a:spcAft>
            </a:pPr>
            <a:r>
              <a:rPr lang="ca-ES" sz="1467" dirty="0">
                <a:latin typeface="Arial" panose="020B0604020202020204" pitchFamily="34" charset="0"/>
                <a:cs typeface="Arial" panose="020B0604020202020204" pitchFamily="34" charset="0"/>
              </a:rPr>
              <a:t>El Pla d’Acció es segmenta en 5 línies d’actuació, alineades amb el benchmarking i protocol realitzats:</a:t>
            </a:r>
          </a:p>
        </p:txBody>
      </p:sp>
    </p:spTree>
    <p:extLst>
      <p:ext uri="{BB962C8B-B14F-4D97-AF65-F5344CB8AC3E}">
        <p14:creationId xmlns:p14="http://schemas.microsoft.com/office/powerpoint/2010/main" val="1307960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88B005B1-86C7-4784-A3E5-192729B92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809650"/>
              </p:ext>
            </p:extLst>
          </p:nvPr>
        </p:nvGraphicFramePr>
        <p:xfrm>
          <a:off x="480435" y="1428930"/>
          <a:ext cx="7337180" cy="45069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7495">
                  <a:extLst>
                    <a:ext uri="{9D8B030D-6E8A-4147-A177-3AD203B41FA5}">
                      <a16:colId xmlns:a16="http://schemas.microsoft.com/office/drawing/2014/main" val="3142424608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1874021284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4211312649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767365431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1342759482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554955778"/>
                    </a:ext>
                  </a:extLst>
                </a:gridCol>
              </a:tblGrid>
              <a:tr h="83167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just"/>
                      <a:r>
                        <a:rPr lang="ca-E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Garantir</a:t>
                      </a:r>
                      <a:r>
                        <a:rPr lang="ca-ES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l’atenció i recuperació de les persones que viuen situacions de violències sexuals al transport públic, impulsant les actuacions curoses i basades en l’acompanyament i la no </a:t>
                      </a:r>
                      <a:r>
                        <a:rPr lang="ca-ES" sz="9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revictimització</a:t>
                      </a:r>
                      <a:r>
                        <a:rPr lang="ca-ES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tot garantint la coordinació entre els principals agents de transport públic, els serveis de seguretat, les agents preventives i els cossos de seguretat. </a:t>
                      </a:r>
                      <a:endParaRPr lang="ca-E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890211"/>
                  </a:ext>
                </a:extLst>
              </a:tr>
              <a:tr h="828693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Finalitat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Atendre a les persones que viuen violències</a:t>
                      </a:r>
                      <a:r>
                        <a:rPr lang="ca-ES" sz="900" b="0" i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sexuals al transport públic de manera eficaç i no </a:t>
                      </a:r>
                      <a:r>
                        <a:rPr lang="ca-ES" sz="900" b="0" i="0" kern="1200" baseline="0" noProof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victimitzadora</a:t>
                      </a:r>
                      <a:r>
                        <a:rPr lang="ca-ES" sz="900" b="0" i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Facilitar l’atenció i la recuperació de les persones assetjades.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Coordinar</a:t>
                      </a:r>
                      <a:r>
                        <a:rPr lang="ca-ES" sz="900" b="0" i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les intervencions davant les situacions d’assetjament sexual. 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Impulsar l’acció comunitària front l’assetjament sexual a l’espai públic.</a:t>
                      </a:r>
                      <a:endParaRPr lang="ca-ES" sz="900" b="0" i="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699172"/>
                  </a:ext>
                </a:extLst>
              </a:tr>
              <a:tr h="228496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Actuacions a dur a terme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28600" lvl="0" indent="-228600" algn="just">
                        <a:spcBef>
                          <a:spcPts val="600"/>
                        </a:spcBef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r>
                        <a:rPr lang="ca-E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Habilitar un espai d’atenció a les violències sexuals i recepció de denúncies al transport públic </a:t>
                      </a:r>
                      <a:r>
                        <a:rPr lang="ca-ES" sz="9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les principals estacions de cada un dels mitjans de transport.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ca-E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 </a:t>
                      </a:r>
                      <a:r>
                        <a:rPr lang="ca-E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seguiment</a:t>
                      </a:r>
                      <a:r>
                        <a:rPr lang="ca-E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</a:t>
                      </a:r>
                      <a:r>
                        <a:rPr lang="ca-E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donar resposta a les denúncies </a:t>
                      </a:r>
                      <a:r>
                        <a:rPr lang="ca-E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 es reben, exposant l’estat de la denúncia i el decurs del cas.</a:t>
                      </a:r>
                      <a:endParaRPr lang="ca-ES" sz="9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lvl="0" indent="-228600" algn="just">
                        <a:spcBef>
                          <a:spcPts val="600"/>
                        </a:spcBef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r>
                        <a:rPr lang="ca-E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Facilitar les vies de denúncies de l’assetjament sexual al transport públic.</a:t>
                      </a:r>
                    </a:p>
                    <a:p>
                      <a:pPr marL="228600" lvl="0" indent="-228600" algn="just">
                        <a:spcBef>
                          <a:spcPts val="600"/>
                        </a:spcBef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r>
                        <a:rPr lang="ca-E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Impulsar la creació d’una base de dades amb els recursos territorials disponibles d’atenció a les dones i les persones LGBTI</a:t>
                      </a:r>
                      <a:r>
                        <a:rPr lang="ca-ES" sz="9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la qual ha de recollir tots els equipaments de l’àrea metropolitana</a:t>
                      </a:r>
                    </a:p>
                    <a:p>
                      <a:pPr marL="228600" lvl="0" indent="-228600" algn="just">
                        <a:spcBef>
                          <a:spcPts val="600"/>
                        </a:spcBef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r>
                        <a:rPr lang="ca-E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Realitzar </a:t>
                      </a:r>
                      <a:r>
                        <a:rPr lang="ca-E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infografies</a:t>
                      </a:r>
                      <a:r>
                        <a:rPr lang="ca-E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lang="it-IT" sz="90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Protocol </a:t>
                      </a:r>
                      <a:r>
                        <a:rPr lang="ca-ES" sz="90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unitari i integral d’abordatge d’agressions sexuals per al sistema de mobilitat i transport</a:t>
                      </a:r>
                      <a:r>
                        <a:rPr lang="ca-ES" sz="900" i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públic </a:t>
                      </a:r>
                      <a:r>
                        <a:rPr lang="ca-E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indiqui les vies d’actuació davant un assetjament sexual.</a:t>
                      </a: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030825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Termini (anys)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2022</a:t>
                      </a:r>
                      <a:endParaRPr lang="ca-ES" sz="1100" b="0" i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F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2025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959827"/>
                  </a:ext>
                </a:extLst>
              </a:tr>
            </a:tbl>
          </a:graphicData>
        </a:graphic>
      </p:graphicFrame>
      <p:sp>
        <p:nvSpPr>
          <p:cNvPr id="26" name="31 Rectángulo">
            <a:extLst>
              <a:ext uri="{FF2B5EF4-FFF2-40B4-BE49-F238E27FC236}">
                <a16:creationId xmlns:a16="http://schemas.microsoft.com/office/drawing/2014/main" id="{EE372793-207A-4B8B-B00E-3D20E3CDF9CA}"/>
              </a:ext>
            </a:extLst>
          </p:cNvPr>
          <p:cNvSpPr/>
          <p:nvPr/>
        </p:nvSpPr>
        <p:spPr>
          <a:xfrm>
            <a:off x="7854953" y="4057821"/>
            <a:ext cx="3841796" cy="4606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900" b="1" dirty="0">
                <a:latin typeface="Arial" panose="020B0604020202020204" pitchFamily="34" charset="0"/>
                <a:cs typeface="Arial" panose="020B0604020202020204" pitchFamily="34" charset="0"/>
              </a:rPr>
              <a:t>50.000 €</a:t>
            </a:r>
          </a:p>
        </p:txBody>
      </p:sp>
      <p:sp>
        <p:nvSpPr>
          <p:cNvPr id="29" name="31 Rectángulo">
            <a:extLst>
              <a:ext uri="{FF2B5EF4-FFF2-40B4-BE49-F238E27FC236}">
                <a16:creationId xmlns:a16="http://schemas.microsoft.com/office/drawing/2014/main" id="{6D8672CB-6481-451D-BD00-164C07723B6C}"/>
              </a:ext>
            </a:extLst>
          </p:cNvPr>
          <p:cNvSpPr/>
          <p:nvPr/>
        </p:nvSpPr>
        <p:spPr>
          <a:xfrm>
            <a:off x="480436" y="937380"/>
            <a:ext cx="1273241" cy="451405"/>
          </a:xfrm>
          <a:prstGeom prst="rect">
            <a:avLst/>
          </a:prstGeom>
          <a:solidFill>
            <a:schemeClr val="tx2"/>
          </a:solidFill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Mesura 3.4.</a:t>
            </a:r>
          </a:p>
        </p:txBody>
      </p:sp>
      <p:sp>
        <p:nvSpPr>
          <p:cNvPr id="30" name="31 Rectángulo">
            <a:extLst>
              <a:ext uri="{FF2B5EF4-FFF2-40B4-BE49-F238E27FC236}">
                <a16:creationId xmlns:a16="http://schemas.microsoft.com/office/drawing/2014/main" id="{62E04994-C6D2-4C14-BDDA-B9BE3CDD57F3}"/>
              </a:ext>
            </a:extLst>
          </p:cNvPr>
          <p:cNvSpPr/>
          <p:nvPr/>
        </p:nvSpPr>
        <p:spPr>
          <a:xfrm>
            <a:off x="1781176" y="937382"/>
            <a:ext cx="9923712" cy="451405"/>
          </a:xfrm>
          <a:prstGeom prst="rect">
            <a:avLst/>
          </a:prstGeom>
          <a:solidFill>
            <a:schemeClr val="tx2"/>
          </a:solidFill>
        </p:spPr>
        <p:txBody>
          <a:bodyPr wrap="square" lIns="144000" rIns="144000" anchor="ctr">
            <a:noAutofit/>
          </a:bodyPr>
          <a:lstStyle/>
          <a:p>
            <a:r>
              <a:rPr lang="ca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 i recuperació a les víctimes </a:t>
            </a:r>
          </a:p>
        </p:txBody>
      </p:sp>
      <p:sp>
        <p:nvSpPr>
          <p:cNvPr id="36" name="31 Rectángulo">
            <a:extLst>
              <a:ext uri="{FF2B5EF4-FFF2-40B4-BE49-F238E27FC236}">
                <a16:creationId xmlns:a16="http://schemas.microsoft.com/office/drawing/2014/main" id="{0F2A1FDE-5DCD-445E-BE4F-82DD9AE694C2}"/>
              </a:ext>
            </a:extLst>
          </p:cNvPr>
          <p:cNvSpPr/>
          <p:nvPr/>
        </p:nvSpPr>
        <p:spPr>
          <a:xfrm>
            <a:off x="7856576" y="3719267"/>
            <a:ext cx="3848312" cy="2872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 dirty="0">
                <a:latin typeface="Arial" panose="020B0604020202020204" pitchFamily="34" charset="0"/>
                <a:cs typeface="Arial" panose="020B0604020202020204" pitchFamily="34" charset="0"/>
              </a:rPr>
              <a:t>Cost estimat total d’implantació</a:t>
            </a:r>
          </a:p>
        </p:txBody>
      </p:sp>
      <p:sp>
        <p:nvSpPr>
          <p:cNvPr id="39" name="31 Rectángulo">
            <a:extLst>
              <a:ext uri="{FF2B5EF4-FFF2-40B4-BE49-F238E27FC236}">
                <a16:creationId xmlns:a16="http://schemas.microsoft.com/office/drawing/2014/main" id="{12E437CB-2D87-4F79-8223-93DF3E18E101}"/>
              </a:ext>
            </a:extLst>
          </p:cNvPr>
          <p:cNvSpPr/>
          <p:nvPr/>
        </p:nvSpPr>
        <p:spPr>
          <a:xfrm>
            <a:off x="480434" y="446460"/>
            <a:ext cx="11232593" cy="451405"/>
          </a:xfrm>
          <a:prstGeom prst="rect">
            <a:avLst/>
          </a:prstGeom>
          <a:solidFill>
            <a:srgbClr val="006DDA"/>
          </a:solidFill>
        </p:spPr>
        <p:txBody>
          <a:bodyPr wrap="square" lIns="144000" rIns="144000" anchor="ctr">
            <a:noAutofit/>
          </a:bodyPr>
          <a:lstStyle/>
          <a:p>
            <a:pPr>
              <a:spcBef>
                <a:spcPts val="800"/>
              </a:spcBef>
            </a:pPr>
            <a:r>
              <a:rPr lang="ca-ES" sz="13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Línia d’actuació 3 (LA3): </a:t>
            </a:r>
            <a:r>
              <a:rPr lang="ca-ES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Sistemes de prevenció i atenció</a:t>
            </a:r>
          </a:p>
        </p:txBody>
      </p:sp>
      <p:sp>
        <p:nvSpPr>
          <p:cNvPr id="19" name="31 Rectángulo">
            <a:extLst>
              <a:ext uri="{FF2B5EF4-FFF2-40B4-BE49-F238E27FC236}">
                <a16:creationId xmlns:a16="http://schemas.microsoft.com/office/drawing/2014/main" id="{A96B0219-AC9F-4DAC-B17D-49BA4BBFE937}"/>
              </a:ext>
            </a:extLst>
          </p:cNvPr>
          <p:cNvSpPr/>
          <p:nvPr/>
        </p:nvSpPr>
        <p:spPr>
          <a:xfrm>
            <a:off x="7864889" y="1451362"/>
            <a:ext cx="3848313" cy="25654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 dirty="0">
                <a:latin typeface="Arial" panose="020B0604020202020204" pitchFamily="34" charset="0"/>
                <a:cs typeface="Arial" panose="020B0604020202020204" pitchFamily="34" charset="0"/>
              </a:rPr>
              <a:t>Agents responsables</a:t>
            </a:r>
          </a:p>
        </p:txBody>
      </p:sp>
      <p:sp>
        <p:nvSpPr>
          <p:cNvPr id="20" name="31 Rectángulo">
            <a:extLst>
              <a:ext uri="{FF2B5EF4-FFF2-40B4-BE49-F238E27FC236}">
                <a16:creationId xmlns:a16="http://schemas.microsoft.com/office/drawing/2014/main" id="{6E369B06-BCE1-4327-86D1-365B6E39F940}"/>
              </a:ext>
            </a:extLst>
          </p:cNvPr>
          <p:cNvSpPr/>
          <p:nvPr/>
        </p:nvSpPr>
        <p:spPr>
          <a:xfrm>
            <a:off x="7864888" y="2400455"/>
            <a:ext cx="3840000" cy="25654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 dirty="0">
                <a:latin typeface="Arial" panose="020B0604020202020204" pitchFamily="34" charset="0"/>
                <a:cs typeface="Arial" panose="020B0604020202020204" pitchFamily="34" charset="0"/>
              </a:rPr>
              <a:t>Agents implicats</a:t>
            </a:r>
          </a:p>
        </p:txBody>
      </p:sp>
      <p:sp>
        <p:nvSpPr>
          <p:cNvPr id="21" name="31 Rectángulo">
            <a:extLst>
              <a:ext uri="{FF2B5EF4-FFF2-40B4-BE49-F238E27FC236}">
                <a16:creationId xmlns:a16="http://schemas.microsoft.com/office/drawing/2014/main" id="{956C04C4-958F-46AA-B9D8-D1ED7B594920}"/>
              </a:ext>
            </a:extLst>
          </p:cNvPr>
          <p:cNvSpPr/>
          <p:nvPr/>
        </p:nvSpPr>
        <p:spPr>
          <a:xfrm>
            <a:off x="7864888" y="1764824"/>
            <a:ext cx="3848313" cy="41793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>
            <a:spAutoFit/>
          </a:bodyPr>
          <a:lstStyle/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Generalitat de Catalunya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Autoritat del Transport Metropolità (ATM) </a:t>
            </a:r>
          </a:p>
        </p:txBody>
      </p:sp>
      <p:sp>
        <p:nvSpPr>
          <p:cNvPr id="22" name="31 Rectángulo">
            <a:extLst>
              <a:ext uri="{FF2B5EF4-FFF2-40B4-BE49-F238E27FC236}">
                <a16:creationId xmlns:a16="http://schemas.microsoft.com/office/drawing/2014/main" id="{45A43588-3D05-408C-9FF2-B8288A4B2E48}"/>
              </a:ext>
            </a:extLst>
          </p:cNvPr>
          <p:cNvSpPr/>
          <p:nvPr/>
        </p:nvSpPr>
        <p:spPr>
          <a:xfrm>
            <a:off x="7864888" y="2705377"/>
            <a:ext cx="3840000" cy="94241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bIns="62400">
            <a:spAutoFit/>
          </a:bodyPr>
          <a:lstStyle/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Altres agents amb competències en planificació i gestió de la mobilitat (SCT, DIBA, AMB, etc.)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Principals ajuntaments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Operadors de transport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Empreses proveïdores de serveis de seguretat</a:t>
            </a:r>
          </a:p>
        </p:txBody>
      </p:sp>
    </p:spTree>
    <p:extLst>
      <p:ext uri="{BB962C8B-B14F-4D97-AF65-F5344CB8AC3E}">
        <p14:creationId xmlns:p14="http://schemas.microsoft.com/office/powerpoint/2010/main" val="1924283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D149A-520A-41DE-813C-262DA790B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/>
              <a:t>Mesures</a:t>
            </a:r>
            <a:br>
              <a:rPr lang="ca-ES" dirty="0"/>
            </a:br>
            <a:endParaRPr lang="ca-ES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0E7903D-9B8F-412C-A477-BE419E320F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880073"/>
              </p:ext>
            </p:extLst>
          </p:nvPr>
        </p:nvGraphicFramePr>
        <p:xfrm>
          <a:off x="1714766" y="1960394"/>
          <a:ext cx="7674044" cy="24601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74044">
                  <a:extLst>
                    <a:ext uri="{9D8B030D-6E8A-4147-A177-3AD203B41FA5}">
                      <a16:colId xmlns:a16="http://schemas.microsoft.com/office/drawing/2014/main" val="2976529534"/>
                    </a:ext>
                  </a:extLst>
                </a:gridCol>
              </a:tblGrid>
              <a:tr h="492023">
                <a:tc>
                  <a:txBody>
                    <a:bodyPr/>
                    <a:lstStyle/>
                    <a:p>
                      <a:pPr lvl="1" algn="l"/>
                      <a:r>
                        <a:rPr lang="ca-E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LA1: Governança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014651"/>
                  </a:ext>
                </a:extLst>
              </a:tr>
              <a:tr h="492023">
                <a:tc>
                  <a:txBody>
                    <a:bodyPr/>
                    <a:lstStyle/>
                    <a:p>
                      <a:pPr lvl="1" algn="l"/>
                      <a:r>
                        <a:rPr lang="ca-E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LA2: </a:t>
                      </a:r>
                      <a:r>
                        <a:rPr lang="ca-ES" sz="16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Disseny i operacions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405078"/>
                  </a:ext>
                </a:extLst>
              </a:tr>
              <a:tr h="492023">
                <a:tc>
                  <a:txBody>
                    <a:bodyPr/>
                    <a:lstStyle/>
                    <a:p>
                      <a:pPr lvl="1" algn="l"/>
                      <a:r>
                        <a:rPr lang="ca-E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LA3: Sistemes de prevenció i atenció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539494"/>
                  </a:ext>
                </a:extLst>
              </a:tr>
              <a:tr h="492023">
                <a:tc>
                  <a:txBody>
                    <a:bodyPr/>
                    <a:lstStyle/>
                    <a:p>
                      <a:pPr lvl="1" algn="l"/>
                      <a:r>
                        <a:rPr lang="ca-E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LA4: Sensibilització i conscienciació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9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147015"/>
                  </a:ext>
                </a:extLst>
              </a:tr>
              <a:tr h="492023">
                <a:tc>
                  <a:txBody>
                    <a:bodyPr/>
                    <a:lstStyle/>
                    <a:p>
                      <a:pPr lvl="1" algn="l"/>
                      <a:r>
                        <a:rPr lang="ca-E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LA5: Eines tecnològiques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247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907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88B005B1-86C7-4784-A3E5-192729B92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35204"/>
              </p:ext>
            </p:extLst>
          </p:nvPr>
        </p:nvGraphicFramePr>
        <p:xfrm>
          <a:off x="480435" y="1428930"/>
          <a:ext cx="7337180" cy="4415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7495">
                  <a:extLst>
                    <a:ext uri="{9D8B030D-6E8A-4147-A177-3AD203B41FA5}">
                      <a16:colId xmlns:a16="http://schemas.microsoft.com/office/drawing/2014/main" val="3142424608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1874021284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1428304092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1745701949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1610193406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3874053498"/>
                    </a:ext>
                  </a:extLst>
                </a:gridCol>
              </a:tblGrid>
              <a:tr h="76096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just"/>
                      <a:r>
                        <a:rPr lang="ca-E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Formar al personal de</a:t>
                      </a:r>
                      <a:r>
                        <a:rPr lang="ca-ES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 transport públic en la igualtat de gènere i específicament en l’abordatge de les violències masclistes a les persones treballadores amb més proximitat laboral a les usuàries del transport públic. </a:t>
                      </a:r>
                      <a:endParaRPr lang="ca-E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890211"/>
                  </a:ext>
                </a:extLst>
              </a:tr>
              <a:tr h="828693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Finalitat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Disposar d’una</a:t>
                      </a:r>
                      <a:r>
                        <a:rPr lang="ca-ES" sz="900" b="0" i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plantilla sensibilitzada en la igualtat de gènere.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Impulsar les actuacions preventives enfront l’assetjament sexual al transport públic.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Assolir un espai lliure d’agressions masclistes ni </a:t>
                      </a:r>
                      <a:r>
                        <a:rPr lang="ca-ES" sz="900" b="0" i="0" kern="1200" baseline="0" noProof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LGBTIfòbiques</a:t>
                      </a:r>
                      <a:r>
                        <a:rPr lang="ca-ES" sz="900" b="0" i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Garantir que el personal de seguretat del transport públic està sensibilitzat en l’abordatge a les violències masclistes.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Afavorir l’acompanyament de les persones que denuncien situacions d’assetjament.</a:t>
                      </a: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699172"/>
                  </a:ext>
                </a:extLst>
              </a:tr>
              <a:tr h="197675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Actuacions a dur a terme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ca-E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Desplegar les eines per capacitar al personal del transport públic davant de l’assetjament sexual, </a:t>
                      </a:r>
                      <a:r>
                        <a:rPr lang="ca-ES" sz="9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incloent a les persones responsables de la gestió i la planificació dels diferents operadors del transport públic.</a:t>
                      </a:r>
                    </a:p>
                    <a:p>
                      <a:pPr marL="228600" lvl="0" indent="-228600" algn="just">
                        <a:spcBef>
                          <a:spcPts val="600"/>
                        </a:spcBef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r>
                        <a:rPr lang="ca-E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Formació en matèria de gènere al personal que treballa als diferents modes de transport públic, </a:t>
                      </a:r>
                      <a:r>
                        <a:rPr lang="ca-ES" sz="9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incloent a les persones responsables de la gestió i la planificació dels diferents operadors del transport públic.</a:t>
                      </a:r>
                    </a:p>
                    <a:p>
                      <a:pPr marL="228600" lvl="0" indent="-228600" algn="just">
                        <a:spcBef>
                          <a:spcPts val="600"/>
                        </a:spcBef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r>
                        <a:rPr lang="ca-E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Formació específica en l’abordatge de les violències sexuals al personal de seguretat del transport públic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ca-E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Organitzar i promoure </a:t>
                      </a:r>
                      <a:r>
                        <a:rPr lang="ca-E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jornades de gènere amb temàtiques específiques de transport</a:t>
                      </a:r>
                      <a:r>
                        <a:rPr lang="ca-E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adreçades a tots els sectors implicats amb un propòsit prospectiu, anàlisi dels problemes i compartir experiències.</a:t>
                      </a: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030825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Termini (anys)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2022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</a:t>
                      </a:r>
                      <a:endParaRPr lang="ca-ES" sz="1100" b="0" i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F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2025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959827"/>
                  </a:ext>
                </a:extLst>
              </a:tr>
            </a:tbl>
          </a:graphicData>
        </a:graphic>
      </p:graphicFrame>
      <p:sp>
        <p:nvSpPr>
          <p:cNvPr id="26" name="31 Rectángulo">
            <a:extLst>
              <a:ext uri="{FF2B5EF4-FFF2-40B4-BE49-F238E27FC236}">
                <a16:creationId xmlns:a16="http://schemas.microsoft.com/office/drawing/2014/main" id="{EE372793-207A-4B8B-B00E-3D20E3CDF9CA}"/>
              </a:ext>
            </a:extLst>
          </p:cNvPr>
          <p:cNvSpPr/>
          <p:nvPr/>
        </p:nvSpPr>
        <p:spPr>
          <a:xfrm>
            <a:off x="7864888" y="4057822"/>
            <a:ext cx="3841796" cy="4606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1000" b="1" dirty="0">
                <a:latin typeface="Arial" panose="020B0604020202020204" pitchFamily="34" charset="0"/>
                <a:cs typeface="Arial" panose="020B0604020202020204" pitchFamily="34" charset="0"/>
              </a:rPr>
              <a:t>20.000 €</a:t>
            </a:r>
          </a:p>
        </p:txBody>
      </p:sp>
      <p:sp>
        <p:nvSpPr>
          <p:cNvPr id="29" name="31 Rectángulo">
            <a:extLst>
              <a:ext uri="{FF2B5EF4-FFF2-40B4-BE49-F238E27FC236}">
                <a16:creationId xmlns:a16="http://schemas.microsoft.com/office/drawing/2014/main" id="{6D8672CB-6481-451D-BD00-164C07723B6C}"/>
              </a:ext>
            </a:extLst>
          </p:cNvPr>
          <p:cNvSpPr/>
          <p:nvPr/>
        </p:nvSpPr>
        <p:spPr>
          <a:xfrm>
            <a:off x="480436" y="937380"/>
            <a:ext cx="1273241" cy="451405"/>
          </a:xfrm>
          <a:prstGeom prst="rect">
            <a:avLst/>
          </a:prstGeom>
          <a:solidFill>
            <a:schemeClr val="tx2"/>
          </a:solidFill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Mesura 4.1.</a:t>
            </a:r>
          </a:p>
        </p:txBody>
      </p:sp>
      <p:sp>
        <p:nvSpPr>
          <p:cNvPr id="30" name="31 Rectángulo">
            <a:extLst>
              <a:ext uri="{FF2B5EF4-FFF2-40B4-BE49-F238E27FC236}">
                <a16:creationId xmlns:a16="http://schemas.microsoft.com/office/drawing/2014/main" id="{62E04994-C6D2-4C14-BDDA-B9BE3CDD57F3}"/>
              </a:ext>
            </a:extLst>
          </p:cNvPr>
          <p:cNvSpPr/>
          <p:nvPr/>
        </p:nvSpPr>
        <p:spPr>
          <a:xfrm>
            <a:off x="1781176" y="937382"/>
            <a:ext cx="9923712" cy="451405"/>
          </a:xfrm>
          <a:prstGeom prst="rect">
            <a:avLst/>
          </a:prstGeom>
          <a:solidFill>
            <a:schemeClr val="tx2"/>
          </a:solidFill>
        </p:spPr>
        <p:txBody>
          <a:bodyPr wrap="square" lIns="144000" rIns="144000" anchor="ctr">
            <a:noAutofit/>
          </a:bodyPr>
          <a:lstStyle/>
          <a:p>
            <a:r>
              <a:rPr lang="ca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Formació al personal, administració i societat</a:t>
            </a:r>
          </a:p>
        </p:txBody>
      </p:sp>
      <p:sp>
        <p:nvSpPr>
          <p:cNvPr id="36" name="31 Rectángulo">
            <a:extLst>
              <a:ext uri="{FF2B5EF4-FFF2-40B4-BE49-F238E27FC236}">
                <a16:creationId xmlns:a16="http://schemas.microsoft.com/office/drawing/2014/main" id="{0F2A1FDE-5DCD-445E-BE4F-82DD9AE694C2}"/>
              </a:ext>
            </a:extLst>
          </p:cNvPr>
          <p:cNvSpPr/>
          <p:nvPr/>
        </p:nvSpPr>
        <p:spPr>
          <a:xfrm>
            <a:off x="7866511" y="3719268"/>
            <a:ext cx="3848312" cy="2872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 dirty="0">
                <a:latin typeface="Arial" panose="020B0604020202020204" pitchFamily="34" charset="0"/>
                <a:cs typeface="Arial" panose="020B0604020202020204" pitchFamily="34" charset="0"/>
              </a:rPr>
              <a:t>Cost estimat total d’implantació</a:t>
            </a:r>
          </a:p>
        </p:txBody>
      </p:sp>
      <p:sp>
        <p:nvSpPr>
          <p:cNvPr id="39" name="31 Rectángulo">
            <a:extLst>
              <a:ext uri="{FF2B5EF4-FFF2-40B4-BE49-F238E27FC236}">
                <a16:creationId xmlns:a16="http://schemas.microsoft.com/office/drawing/2014/main" id="{12E437CB-2D87-4F79-8223-93DF3E18E101}"/>
              </a:ext>
            </a:extLst>
          </p:cNvPr>
          <p:cNvSpPr/>
          <p:nvPr/>
        </p:nvSpPr>
        <p:spPr>
          <a:xfrm>
            <a:off x="480434" y="446460"/>
            <a:ext cx="11232593" cy="451405"/>
          </a:xfrm>
          <a:prstGeom prst="rect">
            <a:avLst/>
          </a:prstGeom>
          <a:solidFill>
            <a:srgbClr val="2994FF"/>
          </a:solidFill>
        </p:spPr>
        <p:txBody>
          <a:bodyPr wrap="square" lIns="144000" rIns="144000" anchor="ctr">
            <a:noAutofit/>
          </a:bodyPr>
          <a:lstStyle/>
          <a:p>
            <a:pPr>
              <a:spcBef>
                <a:spcPts val="800"/>
              </a:spcBef>
            </a:pPr>
            <a:r>
              <a:rPr lang="ca-ES" sz="13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Línia d’actuació 4 (LA4): </a:t>
            </a:r>
            <a:r>
              <a:rPr lang="ca-ES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Sensibilització i conscienciació</a:t>
            </a:r>
          </a:p>
        </p:txBody>
      </p:sp>
      <p:sp>
        <p:nvSpPr>
          <p:cNvPr id="19" name="31 Rectángulo">
            <a:extLst>
              <a:ext uri="{FF2B5EF4-FFF2-40B4-BE49-F238E27FC236}">
                <a16:creationId xmlns:a16="http://schemas.microsoft.com/office/drawing/2014/main" id="{70D53293-64CF-440B-8626-00956D890FE2}"/>
              </a:ext>
            </a:extLst>
          </p:cNvPr>
          <p:cNvSpPr/>
          <p:nvPr/>
        </p:nvSpPr>
        <p:spPr>
          <a:xfrm>
            <a:off x="7864889" y="1451362"/>
            <a:ext cx="3848313" cy="25654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 dirty="0">
                <a:latin typeface="Arial" panose="020B0604020202020204" pitchFamily="34" charset="0"/>
                <a:cs typeface="Arial" panose="020B0604020202020204" pitchFamily="34" charset="0"/>
              </a:rPr>
              <a:t>Agents responsables</a:t>
            </a:r>
          </a:p>
        </p:txBody>
      </p:sp>
      <p:sp>
        <p:nvSpPr>
          <p:cNvPr id="20" name="31 Rectángulo">
            <a:extLst>
              <a:ext uri="{FF2B5EF4-FFF2-40B4-BE49-F238E27FC236}">
                <a16:creationId xmlns:a16="http://schemas.microsoft.com/office/drawing/2014/main" id="{4FAB2706-A363-4D6D-AE56-59170DC34D3F}"/>
              </a:ext>
            </a:extLst>
          </p:cNvPr>
          <p:cNvSpPr/>
          <p:nvPr/>
        </p:nvSpPr>
        <p:spPr>
          <a:xfrm>
            <a:off x="7864888" y="2400455"/>
            <a:ext cx="3840000" cy="25654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 dirty="0">
                <a:latin typeface="Arial" panose="020B0604020202020204" pitchFamily="34" charset="0"/>
                <a:cs typeface="Arial" panose="020B0604020202020204" pitchFamily="34" charset="0"/>
              </a:rPr>
              <a:t>Agents implicats</a:t>
            </a:r>
          </a:p>
        </p:txBody>
      </p:sp>
      <p:sp>
        <p:nvSpPr>
          <p:cNvPr id="21" name="31 Rectángulo">
            <a:extLst>
              <a:ext uri="{FF2B5EF4-FFF2-40B4-BE49-F238E27FC236}">
                <a16:creationId xmlns:a16="http://schemas.microsoft.com/office/drawing/2014/main" id="{4F72DF7A-041D-42B6-89FD-64FA756FFA3A}"/>
              </a:ext>
            </a:extLst>
          </p:cNvPr>
          <p:cNvSpPr/>
          <p:nvPr/>
        </p:nvSpPr>
        <p:spPr>
          <a:xfrm>
            <a:off x="7864888" y="1764824"/>
            <a:ext cx="3848313" cy="41793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>
            <a:spAutoFit/>
          </a:bodyPr>
          <a:lstStyle/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Generalitat de Catalunya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Autoritat del Transport Metropolità (ATM) </a:t>
            </a:r>
          </a:p>
        </p:txBody>
      </p:sp>
      <p:sp>
        <p:nvSpPr>
          <p:cNvPr id="22" name="31 Rectángulo">
            <a:extLst>
              <a:ext uri="{FF2B5EF4-FFF2-40B4-BE49-F238E27FC236}">
                <a16:creationId xmlns:a16="http://schemas.microsoft.com/office/drawing/2014/main" id="{8AE5294F-C864-445E-9F46-563737396F53}"/>
              </a:ext>
            </a:extLst>
          </p:cNvPr>
          <p:cNvSpPr/>
          <p:nvPr/>
        </p:nvSpPr>
        <p:spPr>
          <a:xfrm>
            <a:off x="7864888" y="2705377"/>
            <a:ext cx="3840000" cy="94241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bIns="62400">
            <a:spAutoFit/>
          </a:bodyPr>
          <a:lstStyle/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Altres agents amb competències en planificació i gestió de la mobilitat (SCT, DIBA, AMB, etc.)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Principals ajuntaments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Operadors de transport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Empreses proveïdores de serveis de seguretat</a:t>
            </a:r>
          </a:p>
        </p:txBody>
      </p:sp>
    </p:spTree>
    <p:extLst>
      <p:ext uri="{BB962C8B-B14F-4D97-AF65-F5344CB8AC3E}">
        <p14:creationId xmlns:p14="http://schemas.microsoft.com/office/powerpoint/2010/main" val="1800822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88B005B1-86C7-4784-A3E5-192729B92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996269"/>
              </p:ext>
            </p:extLst>
          </p:nvPr>
        </p:nvGraphicFramePr>
        <p:xfrm>
          <a:off x="480435" y="1428930"/>
          <a:ext cx="7337180" cy="4825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7495">
                  <a:extLst>
                    <a:ext uri="{9D8B030D-6E8A-4147-A177-3AD203B41FA5}">
                      <a16:colId xmlns:a16="http://schemas.microsoft.com/office/drawing/2014/main" val="3142424608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1874021284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2656232210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2614693672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1749821036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1516704156"/>
                    </a:ext>
                  </a:extLst>
                </a:gridCol>
              </a:tblGrid>
              <a:tr h="76096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just"/>
                      <a:r>
                        <a:rPr lang="ca-E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Impulsar campanyes de sensibilització amb</a:t>
                      </a:r>
                      <a:r>
                        <a:rPr lang="ca-ES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finalitat d’afavorir la identificació de situacions d’assetjament sexual, disposar de les eines d’actuació disponibles davant aquestes violències, impulsar l’actuació comunitària i incrementar l’acompanyament a la persona que ha viscut l’assetjament.</a:t>
                      </a:r>
                      <a:endParaRPr lang="ca-E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890211"/>
                  </a:ext>
                </a:extLst>
              </a:tr>
              <a:tr h="828693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Finalitat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Assegurar que les persones usuàries del transport públic coneixen l’existència</a:t>
                      </a:r>
                      <a:r>
                        <a:rPr lang="ca-ES" sz="900" b="0" i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del Protocol.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Facilitar l’activació del circuit d’actuació.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Fer partícip a totes les persones usuàries del transport públic de l’actuació davant les violències masclistes.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Conscienciar a la ciutadania al voltant de la necessitat d’actuació col·lectiva davant un cas d’assetjament sexual a l’espai públic.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Encoratjar a denunciar les violències masclistes viscudes al transport públic.</a:t>
                      </a: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699172"/>
                  </a:ext>
                </a:extLst>
              </a:tr>
              <a:tr h="210121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Actuacions a dur a terme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ca-E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Campanyes </a:t>
                      </a:r>
                      <a:r>
                        <a:rPr lang="ca-E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d’informació i sensibilització </a:t>
                      </a:r>
                      <a:r>
                        <a:rPr lang="ca-E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adreçades a la ciutadania, fent èmfasi en el rebuig vers les violències sexuals i evidenciant l’existència del </a:t>
                      </a:r>
                      <a:r>
                        <a:rPr lang="ca-ES" sz="9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Protocol</a:t>
                      </a:r>
                      <a:r>
                        <a:rPr lang="ca-E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9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unitari i integral d’abordatge d’agressions sexuals per al sistema de mobilitat i transport</a:t>
                      </a:r>
                      <a:r>
                        <a:rPr lang="ca-ES" sz="900" b="0" i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públic</a:t>
                      </a:r>
                      <a:r>
                        <a:rPr lang="ca-E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endParaRPr lang="ca-E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ca-E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Incorporar en els </a:t>
                      </a:r>
                      <a:r>
                        <a:rPr lang="ca-E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projectes educatius </a:t>
                      </a:r>
                      <a:r>
                        <a:rPr lang="ca-E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mobilitat la sensibilització vers l’assetjament sexual, fent èmfasi en la responsabilitat dels homes que assetgen.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endParaRPr lang="ca-E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ca-E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Impulsar </a:t>
                      </a:r>
                      <a:r>
                        <a:rPr lang="ca-E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actuacions</a:t>
                      </a:r>
                      <a:r>
                        <a:rPr lang="ca-E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ca-E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sensibilització enfocades als homes</a:t>
                      </a:r>
                      <a:r>
                        <a:rPr lang="ca-E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amb l’objectiu que se sentin interpel•lats i rebutgin les violències sexuals que poden produir-se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endParaRPr lang="ca-E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ca-E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Conscienciar de la importància de </a:t>
                      </a:r>
                      <a:r>
                        <a:rPr lang="ca-E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donar resposta a tota persona </a:t>
                      </a:r>
                      <a:r>
                        <a:rPr lang="ca-E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 pugui ser víctima d’un assetjament sexual, per incentivar a la intervenció comunitària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endParaRPr lang="ca-E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ca-E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Eliminar de tot el sistema de transport públic qualsevol </a:t>
                      </a:r>
                      <a:r>
                        <a:rPr lang="ca-E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publicitat sexista.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endParaRPr lang="ca-E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ca-ES" sz="900" b="0" i="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030825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Termini (anys)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2022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</a:t>
                      </a:r>
                      <a:endParaRPr lang="ca-ES" sz="1100" b="0" i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F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2025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959827"/>
                  </a:ext>
                </a:extLst>
              </a:tr>
            </a:tbl>
          </a:graphicData>
        </a:graphic>
      </p:graphicFrame>
      <p:sp>
        <p:nvSpPr>
          <p:cNvPr id="26" name="31 Rectángulo">
            <a:extLst>
              <a:ext uri="{FF2B5EF4-FFF2-40B4-BE49-F238E27FC236}">
                <a16:creationId xmlns:a16="http://schemas.microsoft.com/office/drawing/2014/main" id="{EE372793-207A-4B8B-B00E-3D20E3CDF9CA}"/>
              </a:ext>
            </a:extLst>
          </p:cNvPr>
          <p:cNvSpPr/>
          <p:nvPr/>
        </p:nvSpPr>
        <p:spPr>
          <a:xfrm>
            <a:off x="7864888" y="4057821"/>
            <a:ext cx="3841796" cy="4606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900" b="1" dirty="0">
                <a:latin typeface="Arial" panose="020B0604020202020204" pitchFamily="34" charset="0"/>
                <a:cs typeface="Arial" panose="020B0604020202020204" pitchFamily="34" charset="0"/>
              </a:rPr>
              <a:t>30.000 €</a:t>
            </a:r>
            <a:endParaRPr lang="ca-E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31 Rectángulo">
            <a:extLst>
              <a:ext uri="{FF2B5EF4-FFF2-40B4-BE49-F238E27FC236}">
                <a16:creationId xmlns:a16="http://schemas.microsoft.com/office/drawing/2014/main" id="{6D8672CB-6481-451D-BD00-164C07723B6C}"/>
              </a:ext>
            </a:extLst>
          </p:cNvPr>
          <p:cNvSpPr/>
          <p:nvPr/>
        </p:nvSpPr>
        <p:spPr>
          <a:xfrm>
            <a:off x="480436" y="937380"/>
            <a:ext cx="1273241" cy="451405"/>
          </a:xfrm>
          <a:prstGeom prst="rect">
            <a:avLst/>
          </a:prstGeom>
          <a:solidFill>
            <a:schemeClr val="tx2"/>
          </a:solidFill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Mesura 4.2.</a:t>
            </a:r>
          </a:p>
        </p:txBody>
      </p:sp>
      <p:sp>
        <p:nvSpPr>
          <p:cNvPr id="30" name="31 Rectángulo">
            <a:extLst>
              <a:ext uri="{FF2B5EF4-FFF2-40B4-BE49-F238E27FC236}">
                <a16:creationId xmlns:a16="http://schemas.microsoft.com/office/drawing/2014/main" id="{62E04994-C6D2-4C14-BDDA-B9BE3CDD57F3}"/>
              </a:ext>
            </a:extLst>
          </p:cNvPr>
          <p:cNvSpPr/>
          <p:nvPr/>
        </p:nvSpPr>
        <p:spPr>
          <a:xfrm>
            <a:off x="1781176" y="937382"/>
            <a:ext cx="9923712" cy="451405"/>
          </a:xfrm>
          <a:prstGeom prst="rect">
            <a:avLst/>
          </a:prstGeom>
          <a:solidFill>
            <a:schemeClr val="tx2"/>
          </a:solidFill>
        </p:spPr>
        <p:txBody>
          <a:bodyPr wrap="square" lIns="144000" rIns="144000" anchor="ctr">
            <a:noAutofit/>
          </a:bodyPr>
          <a:lstStyle/>
          <a:p>
            <a:r>
              <a:rPr lang="ca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Campanyes de conscienciació</a:t>
            </a:r>
          </a:p>
        </p:txBody>
      </p:sp>
      <p:sp>
        <p:nvSpPr>
          <p:cNvPr id="36" name="31 Rectángulo">
            <a:extLst>
              <a:ext uri="{FF2B5EF4-FFF2-40B4-BE49-F238E27FC236}">
                <a16:creationId xmlns:a16="http://schemas.microsoft.com/office/drawing/2014/main" id="{0F2A1FDE-5DCD-445E-BE4F-82DD9AE694C2}"/>
              </a:ext>
            </a:extLst>
          </p:cNvPr>
          <p:cNvSpPr/>
          <p:nvPr/>
        </p:nvSpPr>
        <p:spPr>
          <a:xfrm>
            <a:off x="7866511" y="3719267"/>
            <a:ext cx="3848312" cy="2872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 dirty="0">
                <a:latin typeface="Arial" panose="020B0604020202020204" pitchFamily="34" charset="0"/>
                <a:cs typeface="Arial" panose="020B0604020202020204" pitchFamily="34" charset="0"/>
              </a:rPr>
              <a:t>Cost estimat total d’implantació</a:t>
            </a:r>
          </a:p>
        </p:txBody>
      </p:sp>
      <p:sp>
        <p:nvSpPr>
          <p:cNvPr id="39" name="31 Rectángulo">
            <a:extLst>
              <a:ext uri="{FF2B5EF4-FFF2-40B4-BE49-F238E27FC236}">
                <a16:creationId xmlns:a16="http://schemas.microsoft.com/office/drawing/2014/main" id="{12E437CB-2D87-4F79-8223-93DF3E18E101}"/>
              </a:ext>
            </a:extLst>
          </p:cNvPr>
          <p:cNvSpPr/>
          <p:nvPr/>
        </p:nvSpPr>
        <p:spPr>
          <a:xfrm>
            <a:off x="480434" y="446460"/>
            <a:ext cx="11232593" cy="451405"/>
          </a:xfrm>
          <a:prstGeom prst="rect">
            <a:avLst/>
          </a:prstGeom>
          <a:solidFill>
            <a:srgbClr val="2994FF"/>
          </a:solidFill>
        </p:spPr>
        <p:txBody>
          <a:bodyPr wrap="square" lIns="144000" rIns="144000" anchor="ctr">
            <a:noAutofit/>
          </a:bodyPr>
          <a:lstStyle/>
          <a:p>
            <a:pPr>
              <a:spcBef>
                <a:spcPts val="800"/>
              </a:spcBef>
            </a:pPr>
            <a:r>
              <a:rPr lang="ca-ES" sz="13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Línia d’actuació 4 (LA4): </a:t>
            </a:r>
            <a:r>
              <a:rPr lang="ca-ES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Sensibilització i conscienciació</a:t>
            </a:r>
          </a:p>
        </p:txBody>
      </p:sp>
      <p:sp>
        <p:nvSpPr>
          <p:cNvPr id="18" name="31 Rectángulo">
            <a:extLst>
              <a:ext uri="{FF2B5EF4-FFF2-40B4-BE49-F238E27FC236}">
                <a16:creationId xmlns:a16="http://schemas.microsoft.com/office/drawing/2014/main" id="{1FE4A353-4672-4F58-A902-17EBC36799A4}"/>
              </a:ext>
            </a:extLst>
          </p:cNvPr>
          <p:cNvSpPr/>
          <p:nvPr/>
        </p:nvSpPr>
        <p:spPr>
          <a:xfrm>
            <a:off x="7864889" y="1451362"/>
            <a:ext cx="3848313" cy="25654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 dirty="0">
                <a:latin typeface="Arial" panose="020B0604020202020204" pitchFamily="34" charset="0"/>
                <a:cs typeface="Arial" panose="020B0604020202020204" pitchFamily="34" charset="0"/>
              </a:rPr>
              <a:t>Agents responsables</a:t>
            </a:r>
          </a:p>
        </p:txBody>
      </p:sp>
      <p:sp>
        <p:nvSpPr>
          <p:cNvPr id="19" name="31 Rectángulo">
            <a:extLst>
              <a:ext uri="{FF2B5EF4-FFF2-40B4-BE49-F238E27FC236}">
                <a16:creationId xmlns:a16="http://schemas.microsoft.com/office/drawing/2014/main" id="{F5D71675-3950-4542-801B-CD04D4984160}"/>
              </a:ext>
            </a:extLst>
          </p:cNvPr>
          <p:cNvSpPr/>
          <p:nvPr/>
        </p:nvSpPr>
        <p:spPr>
          <a:xfrm>
            <a:off x="7864888" y="2400455"/>
            <a:ext cx="3840000" cy="25654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 dirty="0">
                <a:latin typeface="Arial" panose="020B0604020202020204" pitchFamily="34" charset="0"/>
                <a:cs typeface="Arial" panose="020B0604020202020204" pitchFamily="34" charset="0"/>
              </a:rPr>
              <a:t>Agents implicats</a:t>
            </a:r>
          </a:p>
        </p:txBody>
      </p:sp>
      <p:sp>
        <p:nvSpPr>
          <p:cNvPr id="21" name="31 Rectángulo">
            <a:extLst>
              <a:ext uri="{FF2B5EF4-FFF2-40B4-BE49-F238E27FC236}">
                <a16:creationId xmlns:a16="http://schemas.microsoft.com/office/drawing/2014/main" id="{36428013-04CF-4142-8662-8514B660272C}"/>
              </a:ext>
            </a:extLst>
          </p:cNvPr>
          <p:cNvSpPr/>
          <p:nvPr/>
        </p:nvSpPr>
        <p:spPr>
          <a:xfrm>
            <a:off x="7864888" y="1764824"/>
            <a:ext cx="3848313" cy="41793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>
            <a:spAutoFit/>
          </a:bodyPr>
          <a:lstStyle/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Generalitat de Catalunya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Autoritat del Transport Metropolità (ATM) </a:t>
            </a:r>
          </a:p>
        </p:txBody>
      </p:sp>
      <p:sp>
        <p:nvSpPr>
          <p:cNvPr id="22" name="31 Rectángulo">
            <a:extLst>
              <a:ext uri="{FF2B5EF4-FFF2-40B4-BE49-F238E27FC236}">
                <a16:creationId xmlns:a16="http://schemas.microsoft.com/office/drawing/2014/main" id="{71DFEEE3-F480-4432-8D37-B6B73A3A1710}"/>
              </a:ext>
            </a:extLst>
          </p:cNvPr>
          <p:cNvSpPr/>
          <p:nvPr/>
        </p:nvSpPr>
        <p:spPr>
          <a:xfrm>
            <a:off x="7864888" y="2705377"/>
            <a:ext cx="3840000" cy="94241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bIns="62400">
            <a:spAutoFit/>
          </a:bodyPr>
          <a:lstStyle/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Altres agents amb competències en planificació i gestió de la mobilitat (SCT, DIBA, AMB, etc.)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Principals ajuntaments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Operadors de transport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Empreses proveïdores de serveis de seguretat</a:t>
            </a:r>
          </a:p>
        </p:txBody>
      </p:sp>
    </p:spTree>
    <p:extLst>
      <p:ext uri="{BB962C8B-B14F-4D97-AF65-F5344CB8AC3E}">
        <p14:creationId xmlns:p14="http://schemas.microsoft.com/office/powerpoint/2010/main" val="16674545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88B005B1-86C7-4784-A3E5-192729B92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654115"/>
              </p:ext>
            </p:extLst>
          </p:nvPr>
        </p:nvGraphicFramePr>
        <p:xfrm>
          <a:off x="480435" y="1428930"/>
          <a:ext cx="7337180" cy="4415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7495">
                  <a:extLst>
                    <a:ext uri="{9D8B030D-6E8A-4147-A177-3AD203B41FA5}">
                      <a16:colId xmlns:a16="http://schemas.microsoft.com/office/drawing/2014/main" val="3142424608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1874021284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3753334350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2906262879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2773235830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3318072323"/>
                    </a:ext>
                  </a:extLst>
                </a:gridCol>
              </a:tblGrid>
              <a:tr h="76096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just"/>
                      <a:r>
                        <a:rPr lang="ca-E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Comunicar les mesures de prevenció i actuació front l’assetjament sexual al transport públic disponibles</a:t>
                      </a:r>
                      <a:r>
                        <a:rPr lang="ca-ES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prèviament a l’elaboració del Protocol d’actuació, per tal d’afavorir el seu ús. </a:t>
                      </a:r>
                      <a:endParaRPr lang="ca-E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890211"/>
                  </a:ext>
                </a:extLst>
              </a:tr>
              <a:tr h="109941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Finalitat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Donar comptes a la</a:t>
                      </a:r>
                      <a:r>
                        <a:rPr lang="ca-ES" sz="900" b="0" i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ciutadania sobre les actuacions desenvolupades per fer front a l’assetjament sexual al transport públic.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Garantir el coneixement de les mesures disponibles davant la prevenció i l’actuació vers l’assetjament sexual al transport públic. 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Impulsar l’ús de les mesures disponibles.</a:t>
                      </a: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699172"/>
                  </a:ext>
                </a:extLst>
              </a:tr>
              <a:tr h="199390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Actuacions a dur a terme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ca-E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Impulsar campanyes comunicatives de les mesures de prevenció i actuació front l’assetjament sexual ja existents, </a:t>
                      </a:r>
                      <a:r>
                        <a:rPr lang="ca-ES" sz="9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 per exemple l’ús del transport nocturn i el servei de parades intermèdies. </a:t>
                      </a:r>
                      <a:endParaRPr lang="ca-ES" sz="900" b="1" i="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030825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Termini (anys)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2022</a:t>
                      </a:r>
                      <a:endParaRPr lang="ca-ES" sz="1100" b="0" i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F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2025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959827"/>
                  </a:ext>
                </a:extLst>
              </a:tr>
            </a:tbl>
          </a:graphicData>
        </a:graphic>
      </p:graphicFrame>
      <p:sp>
        <p:nvSpPr>
          <p:cNvPr id="26" name="31 Rectángulo">
            <a:extLst>
              <a:ext uri="{FF2B5EF4-FFF2-40B4-BE49-F238E27FC236}">
                <a16:creationId xmlns:a16="http://schemas.microsoft.com/office/drawing/2014/main" id="{EE372793-207A-4B8B-B00E-3D20E3CDF9CA}"/>
              </a:ext>
            </a:extLst>
          </p:cNvPr>
          <p:cNvSpPr/>
          <p:nvPr/>
        </p:nvSpPr>
        <p:spPr>
          <a:xfrm>
            <a:off x="7864888" y="4057821"/>
            <a:ext cx="3841796" cy="4606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933" b="1" dirty="0">
                <a:latin typeface="Arial" panose="020B0604020202020204" pitchFamily="34" charset="0"/>
                <a:cs typeface="Arial" panose="020B0604020202020204" pitchFamily="34" charset="0"/>
              </a:rPr>
              <a:t>10.000 €</a:t>
            </a:r>
          </a:p>
        </p:txBody>
      </p:sp>
      <p:sp>
        <p:nvSpPr>
          <p:cNvPr id="29" name="31 Rectángulo">
            <a:extLst>
              <a:ext uri="{FF2B5EF4-FFF2-40B4-BE49-F238E27FC236}">
                <a16:creationId xmlns:a16="http://schemas.microsoft.com/office/drawing/2014/main" id="{6D8672CB-6481-451D-BD00-164C07723B6C}"/>
              </a:ext>
            </a:extLst>
          </p:cNvPr>
          <p:cNvSpPr/>
          <p:nvPr/>
        </p:nvSpPr>
        <p:spPr>
          <a:xfrm>
            <a:off x="480436" y="937380"/>
            <a:ext cx="1273241" cy="451405"/>
          </a:xfrm>
          <a:prstGeom prst="rect">
            <a:avLst/>
          </a:prstGeom>
          <a:solidFill>
            <a:schemeClr val="tx2"/>
          </a:solidFill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Mesura 4.3.</a:t>
            </a:r>
          </a:p>
        </p:txBody>
      </p:sp>
      <p:sp>
        <p:nvSpPr>
          <p:cNvPr id="30" name="31 Rectángulo">
            <a:extLst>
              <a:ext uri="{FF2B5EF4-FFF2-40B4-BE49-F238E27FC236}">
                <a16:creationId xmlns:a16="http://schemas.microsoft.com/office/drawing/2014/main" id="{62E04994-C6D2-4C14-BDDA-B9BE3CDD57F3}"/>
              </a:ext>
            </a:extLst>
          </p:cNvPr>
          <p:cNvSpPr/>
          <p:nvPr/>
        </p:nvSpPr>
        <p:spPr>
          <a:xfrm>
            <a:off x="1781176" y="937382"/>
            <a:ext cx="9923712" cy="451405"/>
          </a:xfrm>
          <a:prstGeom prst="rect">
            <a:avLst/>
          </a:prstGeom>
          <a:solidFill>
            <a:schemeClr val="tx2"/>
          </a:solidFill>
        </p:spPr>
        <p:txBody>
          <a:bodyPr wrap="square" lIns="144000" rIns="144000" anchor="ctr">
            <a:noAutofit/>
          </a:bodyPr>
          <a:lstStyle/>
          <a:p>
            <a:r>
              <a:rPr lang="ca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 i recuperació a les víctimes </a:t>
            </a:r>
          </a:p>
        </p:txBody>
      </p:sp>
      <p:sp>
        <p:nvSpPr>
          <p:cNvPr id="36" name="31 Rectángulo">
            <a:extLst>
              <a:ext uri="{FF2B5EF4-FFF2-40B4-BE49-F238E27FC236}">
                <a16:creationId xmlns:a16="http://schemas.microsoft.com/office/drawing/2014/main" id="{0F2A1FDE-5DCD-445E-BE4F-82DD9AE694C2}"/>
              </a:ext>
            </a:extLst>
          </p:cNvPr>
          <p:cNvSpPr/>
          <p:nvPr/>
        </p:nvSpPr>
        <p:spPr>
          <a:xfrm>
            <a:off x="7866511" y="3719267"/>
            <a:ext cx="3848312" cy="2872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 dirty="0">
                <a:latin typeface="Arial" panose="020B0604020202020204" pitchFamily="34" charset="0"/>
                <a:cs typeface="Arial" panose="020B0604020202020204" pitchFamily="34" charset="0"/>
              </a:rPr>
              <a:t>Cost estimat total d’implantació</a:t>
            </a:r>
          </a:p>
        </p:txBody>
      </p:sp>
      <p:sp>
        <p:nvSpPr>
          <p:cNvPr id="39" name="31 Rectángulo">
            <a:extLst>
              <a:ext uri="{FF2B5EF4-FFF2-40B4-BE49-F238E27FC236}">
                <a16:creationId xmlns:a16="http://schemas.microsoft.com/office/drawing/2014/main" id="{12E437CB-2D87-4F79-8223-93DF3E18E101}"/>
              </a:ext>
            </a:extLst>
          </p:cNvPr>
          <p:cNvSpPr/>
          <p:nvPr/>
        </p:nvSpPr>
        <p:spPr>
          <a:xfrm>
            <a:off x="480434" y="446460"/>
            <a:ext cx="11232593" cy="451405"/>
          </a:xfrm>
          <a:prstGeom prst="rect">
            <a:avLst/>
          </a:prstGeom>
          <a:solidFill>
            <a:srgbClr val="2994FF"/>
          </a:solidFill>
        </p:spPr>
        <p:txBody>
          <a:bodyPr wrap="square" lIns="144000" rIns="144000" anchor="ctr">
            <a:noAutofit/>
          </a:bodyPr>
          <a:lstStyle/>
          <a:p>
            <a:pPr>
              <a:spcBef>
                <a:spcPts val="800"/>
              </a:spcBef>
            </a:pPr>
            <a:r>
              <a:rPr lang="ca-ES" sz="13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Línia d’actuació 4 (LA4): </a:t>
            </a:r>
            <a:r>
              <a:rPr lang="ca-ES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Sensibilització i conscienciació</a:t>
            </a:r>
          </a:p>
        </p:txBody>
      </p:sp>
      <p:sp>
        <p:nvSpPr>
          <p:cNvPr id="18" name="31 Rectángulo">
            <a:extLst>
              <a:ext uri="{FF2B5EF4-FFF2-40B4-BE49-F238E27FC236}">
                <a16:creationId xmlns:a16="http://schemas.microsoft.com/office/drawing/2014/main" id="{2FA8A0C9-50AB-4951-A14B-A48609169EEF}"/>
              </a:ext>
            </a:extLst>
          </p:cNvPr>
          <p:cNvSpPr/>
          <p:nvPr/>
        </p:nvSpPr>
        <p:spPr>
          <a:xfrm>
            <a:off x="7864889" y="1451362"/>
            <a:ext cx="3848313" cy="25654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 dirty="0">
                <a:latin typeface="Arial" panose="020B0604020202020204" pitchFamily="34" charset="0"/>
                <a:cs typeface="Arial" panose="020B0604020202020204" pitchFamily="34" charset="0"/>
              </a:rPr>
              <a:t>Agents responsables</a:t>
            </a:r>
          </a:p>
        </p:txBody>
      </p:sp>
      <p:sp>
        <p:nvSpPr>
          <p:cNvPr id="19" name="31 Rectángulo">
            <a:extLst>
              <a:ext uri="{FF2B5EF4-FFF2-40B4-BE49-F238E27FC236}">
                <a16:creationId xmlns:a16="http://schemas.microsoft.com/office/drawing/2014/main" id="{AA66211E-B8D8-4A35-BCB3-2D6BB7EDFE3B}"/>
              </a:ext>
            </a:extLst>
          </p:cNvPr>
          <p:cNvSpPr/>
          <p:nvPr/>
        </p:nvSpPr>
        <p:spPr>
          <a:xfrm>
            <a:off x="7864888" y="2400455"/>
            <a:ext cx="3840000" cy="25654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 dirty="0">
                <a:latin typeface="Arial" panose="020B0604020202020204" pitchFamily="34" charset="0"/>
                <a:cs typeface="Arial" panose="020B0604020202020204" pitchFamily="34" charset="0"/>
              </a:rPr>
              <a:t>Agents implicats</a:t>
            </a:r>
          </a:p>
        </p:txBody>
      </p:sp>
      <p:sp>
        <p:nvSpPr>
          <p:cNvPr id="21" name="31 Rectángulo">
            <a:extLst>
              <a:ext uri="{FF2B5EF4-FFF2-40B4-BE49-F238E27FC236}">
                <a16:creationId xmlns:a16="http://schemas.microsoft.com/office/drawing/2014/main" id="{66669D22-D91E-4103-92C6-4D1812B6E825}"/>
              </a:ext>
            </a:extLst>
          </p:cNvPr>
          <p:cNvSpPr/>
          <p:nvPr/>
        </p:nvSpPr>
        <p:spPr>
          <a:xfrm>
            <a:off x="7864888" y="1764824"/>
            <a:ext cx="3848313" cy="41793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>
            <a:spAutoFit/>
          </a:bodyPr>
          <a:lstStyle/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Generalitat de Catalunya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Autoritat del Transport Metropolità (ATM) </a:t>
            </a:r>
          </a:p>
        </p:txBody>
      </p:sp>
      <p:sp>
        <p:nvSpPr>
          <p:cNvPr id="22" name="31 Rectángulo">
            <a:extLst>
              <a:ext uri="{FF2B5EF4-FFF2-40B4-BE49-F238E27FC236}">
                <a16:creationId xmlns:a16="http://schemas.microsoft.com/office/drawing/2014/main" id="{9AFB0936-3F6B-4248-BFBD-9404542360C2}"/>
              </a:ext>
            </a:extLst>
          </p:cNvPr>
          <p:cNvSpPr/>
          <p:nvPr/>
        </p:nvSpPr>
        <p:spPr>
          <a:xfrm>
            <a:off x="7864888" y="2705377"/>
            <a:ext cx="3840000" cy="94241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bIns="62400">
            <a:spAutoFit/>
          </a:bodyPr>
          <a:lstStyle/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Altres agents amb competències en planificació i gestió de la mobilitat (SCT, DIBA, AMB, etc.)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Principals ajuntaments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Operadors de transport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Empreses proveïdores de serveis de seguretat</a:t>
            </a:r>
          </a:p>
        </p:txBody>
      </p:sp>
    </p:spTree>
    <p:extLst>
      <p:ext uri="{BB962C8B-B14F-4D97-AF65-F5344CB8AC3E}">
        <p14:creationId xmlns:p14="http://schemas.microsoft.com/office/powerpoint/2010/main" val="2547550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D149A-520A-41DE-813C-262DA790B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/>
              <a:t>Mesures</a:t>
            </a:r>
            <a:br>
              <a:rPr lang="ca-ES" dirty="0"/>
            </a:br>
            <a:endParaRPr lang="ca-ES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0E7903D-9B8F-412C-A477-BE419E320F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096568"/>
              </p:ext>
            </p:extLst>
          </p:nvPr>
        </p:nvGraphicFramePr>
        <p:xfrm>
          <a:off x="1714766" y="1960394"/>
          <a:ext cx="7674044" cy="24601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74044">
                  <a:extLst>
                    <a:ext uri="{9D8B030D-6E8A-4147-A177-3AD203B41FA5}">
                      <a16:colId xmlns:a16="http://schemas.microsoft.com/office/drawing/2014/main" val="2976529534"/>
                    </a:ext>
                  </a:extLst>
                </a:gridCol>
              </a:tblGrid>
              <a:tr h="492023">
                <a:tc>
                  <a:txBody>
                    <a:bodyPr/>
                    <a:lstStyle/>
                    <a:p>
                      <a:pPr lvl="1" algn="l"/>
                      <a:r>
                        <a:rPr lang="ca-E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LA1: Governança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014651"/>
                  </a:ext>
                </a:extLst>
              </a:tr>
              <a:tr h="492023">
                <a:tc>
                  <a:txBody>
                    <a:bodyPr/>
                    <a:lstStyle/>
                    <a:p>
                      <a:pPr lvl="1" algn="l"/>
                      <a:r>
                        <a:rPr lang="ca-E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LA2: </a:t>
                      </a:r>
                      <a:r>
                        <a:rPr lang="ca-ES" sz="16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Disseny i operacions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405078"/>
                  </a:ext>
                </a:extLst>
              </a:tr>
              <a:tr h="492023">
                <a:tc>
                  <a:txBody>
                    <a:bodyPr/>
                    <a:lstStyle/>
                    <a:p>
                      <a:pPr lvl="1" algn="l"/>
                      <a:r>
                        <a:rPr lang="ca-E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LA3: Sistemes de prevenció i atenció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539494"/>
                  </a:ext>
                </a:extLst>
              </a:tr>
              <a:tr h="492023">
                <a:tc>
                  <a:txBody>
                    <a:bodyPr/>
                    <a:lstStyle/>
                    <a:p>
                      <a:pPr lvl="1" algn="l"/>
                      <a:r>
                        <a:rPr lang="ca-E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LA4: Sensibilització i conscienciació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147015"/>
                  </a:ext>
                </a:extLst>
              </a:tr>
              <a:tr h="492023">
                <a:tc>
                  <a:txBody>
                    <a:bodyPr/>
                    <a:lstStyle/>
                    <a:p>
                      <a:pPr lvl="1" algn="l"/>
                      <a:r>
                        <a:rPr lang="ca-E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LA5: Eines tecnològiques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247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3152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88B005B1-86C7-4784-A3E5-192729B92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230422"/>
              </p:ext>
            </p:extLst>
          </p:nvPr>
        </p:nvGraphicFramePr>
        <p:xfrm>
          <a:off x="480435" y="1428930"/>
          <a:ext cx="7337180" cy="4365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7495">
                  <a:extLst>
                    <a:ext uri="{9D8B030D-6E8A-4147-A177-3AD203B41FA5}">
                      <a16:colId xmlns:a16="http://schemas.microsoft.com/office/drawing/2014/main" val="3142424608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1874021284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1284853562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4159378435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599899925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2364986567"/>
                    </a:ext>
                  </a:extLst>
                </a:gridCol>
              </a:tblGrid>
              <a:tr h="76096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just"/>
                      <a:r>
                        <a:rPr lang="ca-E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Impulsar una bústia virtual</a:t>
                      </a:r>
                      <a:r>
                        <a:rPr lang="ca-ES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anònima que reculli les denúncies d’assetjament sexual viscudes o presenciades al transport públic.</a:t>
                      </a:r>
                      <a:endParaRPr lang="ca-E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890211"/>
                  </a:ext>
                </a:extLst>
              </a:tr>
              <a:tr h="828693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Finalitat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Comptabilitzar</a:t>
                      </a:r>
                      <a:r>
                        <a:rPr lang="ca-ES" sz="900" b="0" i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els assetjament sexuals que es pateixen o detecten al transport públic però no es denuncien administrativament.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Extreure dades sobre l’estat de l’assetjament sexual al transport públic.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Garantir un espai confidencial a les dones i persones LGBTI que pateixen assetjaments al transport públic. 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Afavorir</a:t>
                      </a:r>
                      <a:r>
                        <a:rPr lang="ca-ES" sz="900" b="0" i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l’obtenció de dades per a la Comissió de Seguiment.</a:t>
                      </a:r>
                      <a:endParaRPr lang="ca-ES" sz="900" b="0" i="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699172"/>
                  </a:ext>
                </a:extLst>
              </a:tr>
              <a:tr h="208851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Actuacions a dur a terme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28600" indent="-228600" algn="just">
                        <a:spcAft>
                          <a:spcPts val="400"/>
                        </a:spcAft>
                        <a:buFont typeface="+mj-lt"/>
                        <a:buAutoNum type="alphaLcPeriod"/>
                      </a:pPr>
                      <a:r>
                        <a:rPr lang="ca-E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Impulsar</a:t>
                      </a:r>
                      <a:r>
                        <a:rPr lang="ca-E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una </a:t>
                      </a:r>
                      <a:r>
                        <a:rPr lang="ca-E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bústia virtual anònima </a:t>
                      </a:r>
                      <a:r>
                        <a:rPr lang="ca-E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denúncies de violències sexuals per poder comptabilitzar els assetjaments que es pateixen o es detecten al transport públic, però que no s’inicia un procediment administratiu.</a:t>
                      </a:r>
                    </a:p>
                    <a:p>
                      <a:pPr marL="228600" marR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ca-E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Incorporar una eina de comunicació o una aplicació digital per tal de que les persones usuàries puguin reportar qualsevol situació d’assetjament sexual, i permetre així ràpidament l’actuació dels agents de vigilància.</a:t>
                      </a: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030825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Termini (anys)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2022</a:t>
                      </a:r>
                      <a:endParaRPr lang="ca-ES" sz="1100" b="0" i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F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2025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959827"/>
                  </a:ext>
                </a:extLst>
              </a:tr>
            </a:tbl>
          </a:graphicData>
        </a:graphic>
      </p:graphicFrame>
      <p:sp>
        <p:nvSpPr>
          <p:cNvPr id="26" name="31 Rectángulo">
            <a:extLst>
              <a:ext uri="{FF2B5EF4-FFF2-40B4-BE49-F238E27FC236}">
                <a16:creationId xmlns:a16="http://schemas.microsoft.com/office/drawing/2014/main" id="{EE372793-207A-4B8B-B00E-3D20E3CDF9CA}"/>
              </a:ext>
            </a:extLst>
          </p:cNvPr>
          <p:cNvSpPr/>
          <p:nvPr/>
        </p:nvSpPr>
        <p:spPr>
          <a:xfrm>
            <a:off x="7864888" y="4057821"/>
            <a:ext cx="3841796" cy="4606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933" b="1" dirty="0">
                <a:latin typeface="Arial" panose="020B0604020202020204" pitchFamily="34" charset="0"/>
                <a:cs typeface="Arial" panose="020B0604020202020204" pitchFamily="34" charset="0"/>
              </a:rPr>
              <a:t>10.000 €</a:t>
            </a:r>
          </a:p>
        </p:txBody>
      </p:sp>
      <p:sp>
        <p:nvSpPr>
          <p:cNvPr id="29" name="31 Rectángulo">
            <a:extLst>
              <a:ext uri="{FF2B5EF4-FFF2-40B4-BE49-F238E27FC236}">
                <a16:creationId xmlns:a16="http://schemas.microsoft.com/office/drawing/2014/main" id="{6D8672CB-6481-451D-BD00-164C07723B6C}"/>
              </a:ext>
            </a:extLst>
          </p:cNvPr>
          <p:cNvSpPr/>
          <p:nvPr/>
        </p:nvSpPr>
        <p:spPr>
          <a:xfrm>
            <a:off x="480436" y="937380"/>
            <a:ext cx="1273241" cy="451405"/>
          </a:xfrm>
          <a:prstGeom prst="rect">
            <a:avLst/>
          </a:prstGeom>
          <a:solidFill>
            <a:schemeClr val="tx2"/>
          </a:solidFill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Mesura 5.1.</a:t>
            </a:r>
          </a:p>
        </p:txBody>
      </p:sp>
      <p:sp>
        <p:nvSpPr>
          <p:cNvPr id="30" name="31 Rectángulo">
            <a:extLst>
              <a:ext uri="{FF2B5EF4-FFF2-40B4-BE49-F238E27FC236}">
                <a16:creationId xmlns:a16="http://schemas.microsoft.com/office/drawing/2014/main" id="{62E04994-C6D2-4C14-BDDA-B9BE3CDD57F3}"/>
              </a:ext>
            </a:extLst>
          </p:cNvPr>
          <p:cNvSpPr/>
          <p:nvPr/>
        </p:nvSpPr>
        <p:spPr>
          <a:xfrm>
            <a:off x="1781176" y="937382"/>
            <a:ext cx="9923712" cy="451405"/>
          </a:xfrm>
          <a:prstGeom prst="rect">
            <a:avLst/>
          </a:prstGeom>
          <a:solidFill>
            <a:schemeClr val="tx2"/>
          </a:solidFill>
        </p:spPr>
        <p:txBody>
          <a:bodyPr wrap="square" lIns="144000" rIns="144000" anchor="ctr">
            <a:noAutofit/>
          </a:bodyPr>
          <a:lstStyle/>
          <a:p>
            <a:r>
              <a:rPr lang="ca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Pàgines web, aplicacions mòbils i fòrums col·lectius</a:t>
            </a:r>
          </a:p>
        </p:txBody>
      </p:sp>
      <p:sp>
        <p:nvSpPr>
          <p:cNvPr id="36" name="31 Rectángulo">
            <a:extLst>
              <a:ext uri="{FF2B5EF4-FFF2-40B4-BE49-F238E27FC236}">
                <a16:creationId xmlns:a16="http://schemas.microsoft.com/office/drawing/2014/main" id="{0F2A1FDE-5DCD-445E-BE4F-82DD9AE694C2}"/>
              </a:ext>
            </a:extLst>
          </p:cNvPr>
          <p:cNvSpPr/>
          <p:nvPr/>
        </p:nvSpPr>
        <p:spPr>
          <a:xfrm>
            <a:off x="7866511" y="3719267"/>
            <a:ext cx="3848312" cy="2872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 dirty="0">
                <a:latin typeface="Arial" panose="020B0604020202020204" pitchFamily="34" charset="0"/>
                <a:cs typeface="Arial" panose="020B0604020202020204" pitchFamily="34" charset="0"/>
              </a:rPr>
              <a:t>Cost estimat total d’implantació</a:t>
            </a:r>
          </a:p>
        </p:txBody>
      </p:sp>
      <p:sp>
        <p:nvSpPr>
          <p:cNvPr id="39" name="31 Rectángulo">
            <a:extLst>
              <a:ext uri="{FF2B5EF4-FFF2-40B4-BE49-F238E27FC236}">
                <a16:creationId xmlns:a16="http://schemas.microsoft.com/office/drawing/2014/main" id="{12E437CB-2D87-4F79-8223-93DF3E18E101}"/>
              </a:ext>
            </a:extLst>
          </p:cNvPr>
          <p:cNvSpPr/>
          <p:nvPr/>
        </p:nvSpPr>
        <p:spPr>
          <a:xfrm>
            <a:off x="480434" y="446460"/>
            <a:ext cx="11232593" cy="451405"/>
          </a:xfrm>
          <a:prstGeom prst="rect">
            <a:avLst/>
          </a:prstGeom>
          <a:solidFill>
            <a:srgbClr val="73D0F9"/>
          </a:solidFill>
        </p:spPr>
        <p:txBody>
          <a:bodyPr wrap="square" lIns="144000" rIns="144000" anchor="ctr">
            <a:noAutofit/>
          </a:bodyPr>
          <a:lstStyle/>
          <a:p>
            <a:pPr>
              <a:spcBef>
                <a:spcPts val="800"/>
              </a:spcBef>
            </a:pPr>
            <a:r>
              <a:rPr lang="ca-ES" sz="13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Línia d’actuació 5 (LA5): </a:t>
            </a:r>
            <a:r>
              <a:rPr lang="ca-ES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Eines tecnològiques</a:t>
            </a:r>
          </a:p>
        </p:txBody>
      </p:sp>
      <p:sp>
        <p:nvSpPr>
          <p:cNvPr id="19" name="31 Rectángulo">
            <a:extLst>
              <a:ext uri="{FF2B5EF4-FFF2-40B4-BE49-F238E27FC236}">
                <a16:creationId xmlns:a16="http://schemas.microsoft.com/office/drawing/2014/main" id="{D8A90C5A-C105-43CF-8770-1D6913ACEA96}"/>
              </a:ext>
            </a:extLst>
          </p:cNvPr>
          <p:cNvSpPr/>
          <p:nvPr/>
        </p:nvSpPr>
        <p:spPr>
          <a:xfrm>
            <a:off x="7864889" y="1451362"/>
            <a:ext cx="3848313" cy="25654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 dirty="0">
                <a:latin typeface="Arial" panose="020B0604020202020204" pitchFamily="34" charset="0"/>
                <a:cs typeface="Arial" panose="020B0604020202020204" pitchFamily="34" charset="0"/>
              </a:rPr>
              <a:t>Agents responsables</a:t>
            </a:r>
          </a:p>
        </p:txBody>
      </p:sp>
      <p:sp>
        <p:nvSpPr>
          <p:cNvPr id="20" name="31 Rectángulo">
            <a:extLst>
              <a:ext uri="{FF2B5EF4-FFF2-40B4-BE49-F238E27FC236}">
                <a16:creationId xmlns:a16="http://schemas.microsoft.com/office/drawing/2014/main" id="{C6878BBE-C481-4E1E-ABFA-AB4C794B5F23}"/>
              </a:ext>
            </a:extLst>
          </p:cNvPr>
          <p:cNvSpPr/>
          <p:nvPr/>
        </p:nvSpPr>
        <p:spPr>
          <a:xfrm>
            <a:off x="7864888" y="2400455"/>
            <a:ext cx="3840000" cy="25654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 dirty="0">
                <a:latin typeface="Arial" panose="020B0604020202020204" pitchFamily="34" charset="0"/>
                <a:cs typeface="Arial" panose="020B0604020202020204" pitchFamily="34" charset="0"/>
              </a:rPr>
              <a:t>Agents implicats</a:t>
            </a:r>
          </a:p>
        </p:txBody>
      </p:sp>
      <p:sp>
        <p:nvSpPr>
          <p:cNvPr id="21" name="31 Rectángulo">
            <a:extLst>
              <a:ext uri="{FF2B5EF4-FFF2-40B4-BE49-F238E27FC236}">
                <a16:creationId xmlns:a16="http://schemas.microsoft.com/office/drawing/2014/main" id="{E6299C70-7B05-4B87-8A4A-60F02B60C041}"/>
              </a:ext>
            </a:extLst>
          </p:cNvPr>
          <p:cNvSpPr/>
          <p:nvPr/>
        </p:nvSpPr>
        <p:spPr>
          <a:xfrm>
            <a:off x="7864888" y="1764824"/>
            <a:ext cx="3848313" cy="41793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>
            <a:spAutoFit/>
          </a:bodyPr>
          <a:lstStyle/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Generalitat de Catalunya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Autoritat del Transport Metropolità (ATM) </a:t>
            </a:r>
          </a:p>
        </p:txBody>
      </p:sp>
      <p:sp>
        <p:nvSpPr>
          <p:cNvPr id="22" name="31 Rectángulo">
            <a:extLst>
              <a:ext uri="{FF2B5EF4-FFF2-40B4-BE49-F238E27FC236}">
                <a16:creationId xmlns:a16="http://schemas.microsoft.com/office/drawing/2014/main" id="{4D07339E-04AB-40E1-95BA-9931703C379B}"/>
              </a:ext>
            </a:extLst>
          </p:cNvPr>
          <p:cNvSpPr/>
          <p:nvPr/>
        </p:nvSpPr>
        <p:spPr>
          <a:xfrm>
            <a:off x="7864888" y="2705377"/>
            <a:ext cx="3840000" cy="76038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bIns="62400">
            <a:spAutoFit/>
          </a:bodyPr>
          <a:lstStyle/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Altres agents amb competències en planificació i gestió de la mobilitat (SCT, DIBA, AMB, etc.)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Principals ajuntaments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Operadors de transport</a:t>
            </a:r>
          </a:p>
        </p:txBody>
      </p:sp>
    </p:spTree>
    <p:extLst>
      <p:ext uri="{BB962C8B-B14F-4D97-AF65-F5344CB8AC3E}">
        <p14:creationId xmlns:p14="http://schemas.microsoft.com/office/powerpoint/2010/main" val="42412224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88B005B1-86C7-4784-A3E5-192729B92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165077"/>
              </p:ext>
            </p:extLst>
          </p:nvPr>
        </p:nvGraphicFramePr>
        <p:xfrm>
          <a:off x="480435" y="1428930"/>
          <a:ext cx="7337180" cy="4314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7495">
                  <a:extLst>
                    <a:ext uri="{9D8B030D-6E8A-4147-A177-3AD203B41FA5}">
                      <a16:colId xmlns:a16="http://schemas.microsoft.com/office/drawing/2014/main" val="3142424608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1874021284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2648325073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4271735795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4210134934"/>
                    </a:ext>
                  </a:extLst>
                </a:gridCol>
                <a:gridCol w="1211937">
                  <a:extLst>
                    <a:ext uri="{9D8B030D-6E8A-4147-A177-3AD203B41FA5}">
                      <a16:colId xmlns:a16="http://schemas.microsoft.com/office/drawing/2014/main" val="1652825558"/>
                    </a:ext>
                  </a:extLst>
                </a:gridCol>
              </a:tblGrid>
              <a:tr h="76096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just"/>
                      <a:r>
                        <a:rPr lang="ca-E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Digitalitzar</a:t>
                      </a:r>
                      <a:r>
                        <a:rPr lang="ca-ES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les agressions sexuals al transport públic i disposar de dades sobre la incidència de les agressions sexuals al transport.</a:t>
                      </a:r>
                      <a:endParaRPr lang="ca-E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890211"/>
                  </a:ext>
                </a:extLst>
              </a:tr>
              <a:tr h="828693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Finalitat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Recollir</a:t>
                      </a:r>
                      <a:r>
                        <a:rPr lang="ca-ES" sz="900" b="0" i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aquells espais en què hi ha un major nombre de situacions d’assetjament sexual.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Observar tendències en les situacions d’assetjament sexual denunciades. 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Registrar les denúncies d’assetjament sexual al transport públic i fer-ne un seguiment.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Detectar si les actuacions desenvolupades en matèria de prevenció i actuació són efectives per a l’erradicació de l’assetjament sexual al transport públic. </a:t>
                      </a: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699172"/>
                  </a:ext>
                </a:extLst>
              </a:tr>
              <a:tr h="203771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Actuacions a dur a terme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28600" lvl="0" indent="-228600" algn="just"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r>
                        <a:rPr lang="ca-E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Fer un mapeig d’aquelles estacions o transports en què es denuncien més situacions d’assetjament sexual </a:t>
                      </a:r>
                      <a:r>
                        <a:rPr lang="ca-ES" sz="9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 a dissenyar mesures específiques.</a:t>
                      </a:r>
                    </a:p>
                    <a:p>
                      <a:pPr marL="228600" lvl="0" indent="-228600" algn="just"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endParaRPr lang="ca-ES" sz="9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lvl="0" indent="-228600" algn="just">
                        <a:spcAft>
                          <a:spcPts val="200"/>
                        </a:spcAft>
                        <a:buFont typeface="+mj-lt"/>
                        <a:buAutoNum type="alphaLcPeriod"/>
                      </a:pPr>
                      <a:r>
                        <a:rPr lang="ca-ES" sz="9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Crear un Registre que reculli les situacions d’assetjament detectades i denunciades.</a:t>
                      </a: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030825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Termini (anys)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2022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</a:t>
                      </a:r>
                      <a:endParaRPr lang="ca-ES" sz="1100" b="0" i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F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2025</a:t>
                      </a:r>
                      <a:endParaRPr lang="ca-ES" sz="11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959827"/>
                  </a:ext>
                </a:extLst>
              </a:tr>
            </a:tbl>
          </a:graphicData>
        </a:graphic>
      </p:graphicFrame>
      <p:sp>
        <p:nvSpPr>
          <p:cNvPr id="26" name="31 Rectángulo">
            <a:extLst>
              <a:ext uri="{FF2B5EF4-FFF2-40B4-BE49-F238E27FC236}">
                <a16:creationId xmlns:a16="http://schemas.microsoft.com/office/drawing/2014/main" id="{EE372793-207A-4B8B-B00E-3D20E3CDF9CA}"/>
              </a:ext>
            </a:extLst>
          </p:cNvPr>
          <p:cNvSpPr/>
          <p:nvPr/>
        </p:nvSpPr>
        <p:spPr>
          <a:xfrm>
            <a:off x="7854953" y="4057821"/>
            <a:ext cx="3841796" cy="4606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933" b="1" dirty="0">
                <a:latin typeface="Arial" panose="020B0604020202020204" pitchFamily="34" charset="0"/>
                <a:cs typeface="Arial" panose="020B0604020202020204" pitchFamily="34" charset="0"/>
              </a:rPr>
              <a:t>20.000 €</a:t>
            </a:r>
          </a:p>
        </p:txBody>
      </p:sp>
      <p:sp>
        <p:nvSpPr>
          <p:cNvPr id="29" name="31 Rectángulo">
            <a:extLst>
              <a:ext uri="{FF2B5EF4-FFF2-40B4-BE49-F238E27FC236}">
                <a16:creationId xmlns:a16="http://schemas.microsoft.com/office/drawing/2014/main" id="{6D8672CB-6481-451D-BD00-164C07723B6C}"/>
              </a:ext>
            </a:extLst>
          </p:cNvPr>
          <p:cNvSpPr/>
          <p:nvPr/>
        </p:nvSpPr>
        <p:spPr>
          <a:xfrm>
            <a:off x="480436" y="937380"/>
            <a:ext cx="1273241" cy="451405"/>
          </a:xfrm>
          <a:prstGeom prst="rect">
            <a:avLst/>
          </a:prstGeom>
          <a:solidFill>
            <a:schemeClr val="tx2"/>
          </a:solidFill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Mesura 5.2.</a:t>
            </a:r>
          </a:p>
        </p:txBody>
      </p:sp>
      <p:sp>
        <p:nvSpPr>
          <p:cNvPr id="30" name="31 Rectángulo">
            <a:extLst>
              <a:ext uri="{FF2B5EF4-FFF2-40B4-BE49-F238E27FC236}">
                <a16:creationId xmlns:a16="http://schemas.microsoft.com/office/drawing/2014/main" id="{62E04994-C6D2-4C14-BDDA-B9BE3CDD57F3}"/>
              </a:ext>
            </a:extLst>
          </p:cNvPr>
          <p:cNvSpPr/>
          <p:nvPr/>
        </p:nvSpPr>
        <p:spPr>
          <a:xfrm>
            <a:off x="1781176" y="937382"/>
            <a:ext cx="9923712" cy="451405"/>
          </a:xfrm>
          <a:prstGeom prst="rect">
            <a:avLst/>
          </a:prstGeom>
          <a:solidFill>
            <a:schemeClr val="tx2"/>
          </a:solidFill>
        </p:spPr>
        <p:txBody>
          <a:bodyPr wrap="square" lIns="144000" rIns="144000" anchor="ctr">
            <a:noAutofit/>
          </a:bodyPr>
          <a:lstStyle/>
          <a:p>
            <a:r>
              <a:rPr lang="ca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Digitalització de les agressions i punts crítics</a:t>
            </a:r>
          </a:p>
        </p:txBody>
      </p:sp>
      <p:sp>
        <p:nvSpPr>
          <p:cNvPr id="36" name="31 Rectángulo">
            <a:extLst>
              <a:ext uri="{FF2B5EF4-FFF2-40B4-BE49-F238E27FC236}">
                <a16:creationId xmlns:a16="http://schemas.microsoft.com/office/drawing/2014/main" id="{0F2A1FDE-5DCD-445E-BE4F-82DD9AE694C2}"/>
              </a:ext>
            </a:extLst>
          </p:cNvPr>
          <p:cNvSpPr/>
          <p:nvPr/>
        </p:nvSpPr>
        <p:spPr>
          <a:xfrm>
            <a:off x="7856576" y="3719267"/>
            <a:ext cx="3848312" cy="2872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no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 dirty="0">
                <a:latin typeface="Arial" panose="020B0604020202020204" pitchFamily="34" charset="0"/>
                <a:cs typeface="Arial" panose="020B0604020202020204" pitchFamily="34" charset="0"/>
              </a:rPr>
              <a:t>Cost estimat total d’implantació</a:t>
            </a:r>
          </a:p>
        </p:txBody>
      </p:sp>
      <p:sp>
        <p:nvSpPr>
          <p:cNvPr id="39" name="31 Rectángulo">
            <a:extLst>
              <a:ext uri="{FF2B5EF4-FFF2-40B4-BE49-F238E27FC236}">
                <a16:creationId xmlns:a16="http://schemas.microsoft.com/office/drawing/2014/main" id="{12E437CB-2D87-4F79-8223-93DF3E18E101}"/>
              </a:ext>
            </a:extLst>
          </p:cNvPr>
          <p:cNvSpPr/>
          <p:nvPr/>
        </p:nvSpPr>
        <p:spPr>
          <a:xfrm>
            <a:off x="480434" y="446460"/>
            <a:ext cx="11232593" cy="451405"/>
          </a:xfrm>
          <a:prstGeom prst="rect">
            <a:avLst/>
          </a:prstGeom>
          <a:solidFill>
            <a:srgbClr val="73D0F9"/>
          </a:solidFill>
        </p:spPr>
        <p:txBody>
          <a:bodyPr wrap="square" lIns="144000" rIns="144000" anchor="ctr">
            <a:noAutofit/>
          </a:bodyPr>
          <a:lstStyle/>
          <a:p>
            <a:pPr>
              <a:spcBef>
                <a:spcPts val="800"/>
              </a:spcBef>
            </a:pPr>
            <a:r>
              <a:rPr lang="ca-ES" sz="13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Línia d’actuació 5 (LA5): </a:t>
            </a:r>
            <a:r>
              <a:rPr lang="ca-ES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Eines tecnològiques</a:t>
            </a:r>
          </a:p>
        </p:txBody>
      </p:sp>
      <p:sp>
        <p:nvSpPr>
          <p:cNvPr id="18" name="31 Rectángulo">
            <a:extLst>
              <a:ext uri="{FF2B5EF4-FFF2-40B4-BE49-F238E27FC236}">
                <a16:creationId xmlns:a16="http://schemas.microsoft.com/office/drawing/2014/main" id="{1DA1F2ED-A8B7-4D23-AC1E-10464835DF74}"/>
              </a:ext>
            </a:extLst>
          </p:cNvPr>
          <p:cNvSpPr/>
          <p:nvPr/>
        </p:nvSpPr>
        <p:spPr>
          <a:xfrm>
            <a:off x="7864889" y="1451362"/>
            <a:ext cx="3848313" cy="25654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 dirty="0">
                <a:latin typeface="Arial" panose="020B0604020202020204" pitchFamily="34" charset="0"/>
                <a:cs typeface="Arial" panose="020B0604020202020204" pitchFamily="34" charset="0"/>
              </a:rPr>
              <a:t>Agents responsables</a:t>
            </a:r>
          </a:p>
        </p:txBody>
      </p:sp>
      <p:sp>
        <p:nvSpPr>
          <p:cNvPr id="20" name="31 Rectángulo">
            <a:extLst>
              <a:ext uri="{FF2B5EF4-FFF2-40B4-BE49-F238E27FC236}">
                <a16:creationId xmlns:a16="http://schemas.microsoft.com/office/drawing/2014/main" id="{EECC1C2A-A3ED-4ABE-9B38-187093F4C2A2}"/>
              </a:ext>
            </a:extLst>
          </p:cNvPr>
          <p:cNvSpPr/>
          <p:nvPr/>
        </p:nvSpPr>
        <p:spPr>
          <a:xfrm>
            <a:off x="7864888" y="2400455"/>
            <a:ext cx="3840000" cy="25654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anchor="ctr">
            <a:spAutoFit/>
          </a:bodyPr>
          <a:lstStyle/>
          <a:p>
            <a:pPr algn="ctr">
              <a:spcAft>
                <a:spcPts val="800"/>
              </a:spcAft>
            </a:pPr>
            <a:r>
              <a:rPr lang="ca-ES" sz="1067" b="1" dirty="0">
                <a:latin typeface="Arial" panose="020B0604020202020204" pitchFamily="34" charset="0"/>
                <a:cs typeface="Arial" panose="020B0604020202020204" pitchFamily="34" charset="0"/>
              </a:rPr>
              <a:t>Agents implicats</a:t>
            </a:r>
          </a:p>
        </p:txBody>
      </p:sp>
      <p:sp>
        <p:nvSpPr>
          <p:cNvPr id="21" name="31 Rectángulo">
            <a:extLst>
              <a:ext uri="{FF2B5EF4-FFF2-40B4-BE49-F238E27FC236}">
                <a16:creationId xmlns:a16="http://schemas.microsoft.com/office/drawing/2014/main" id="{9184F891-16AC-4153-9EE2-3FBEC5471B65}"/>
              </a:ext>
            </a:extLst>
          </p:cNvPr>
          <p:cNvSpPr/>
          <p:nvPr/>
        </p:nvSpPr>
        <p:spPr>
          <a:xfrm>
            <a:off x="7864888" y="1764824"/>
            <a:ext cx="3848313" cy="41793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>
            <a:spAutoFit/>
          </a:bodyPr>
          <a:lstStyle/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Generalitat de Catalunya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Autoritat del Transport Metropolità (ATM) </a:t>
            </a:r>
          </a:p>
        </p:txBody>
      </p:sp>
      <p:sp>
        <p:nvSpPr>
          <p:cNvPr id="22" name="31 Rectángulo">
            <a:extLst>
              <a:ext uri="{FF2B5EF4-FFF2-40B4-BE49-F238E27FC236}">
                <a16:creationId xmlns:a16="http://schemas.microsoft.com/office/drawing/2014/main" id="{AA9C4C45-9F04-4D56-ABE3-1270E7D7A928}"/>
              </a:ext>
            </a:extLst>
          </p:cNvPr>
          <p:cNvSpPr/>
          <p:nvPr/>
        </p:nvSpPr>
        <p:spPr>
          <a:xfrm>
            <a:off x="7864888" y="2705377"/>
            <a:ext cx="3840000" cy="76038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144000" rIns="144000" bIns="62400">
            <a:spAutoFit/>
          </a:bodyPr>
          <a:lstStyle/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Altres agents amb competències en planificació i gestió de la mobilitat (SCT, DIBA, AMB, etc.)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Principals ajuntaments</a:t>
            </a:r>
          </a:p>
          <a:p>
            <a:pPr marL="228594" indent="-228594" algn="just" defTabSz="914389">
              <a:spcAft>
                <a:spcPts val="268"/>
              </a:spcAft>
              <a:buFont typeface="Arial" panose="020B0604020202020204" pitchFamily="34" charset="0"/>
              <a:buChar char="•"/>
              <a:defRPr/>
            </a:pPr>
            <a:r>
              <a:rPr lang="ca-ES" sz="933" dirty="0">
                <a:latin typeface="Arial" panose="020B0604020202020204" pitchFamily="34" charset="0"/>
                <a:cs typeface="Arial" panose="020B0604020202020204" pitchFamily="34" charset="0"/>
              </a:rPr>
              <a:t>Operadors de transport</a:t>
            </a:r>
          </a:p>
        </p:txBody>
      </p:sp>
    </p:spTree>
    <p:extLst>
      <p:ext uri="{BB962C8B-B14F-4D97-AF65-F5344CB8AC3E}">
        <p14:creationId xmlns:p14="http://schemas.microsoft.com/office/powerpoint/2010/main" val="15928471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80" y="413888"/>
            <a:ext cx="3355691" cy="11165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56953" y="2233906"/>
            <a:ext cx="28239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b="1">
                <a:latin typeface="Arial" charset="0"/>
                <a:ea typeface="Arial" charset="0"/>
                <a:cs typeface="Arial" charset="0"/>
              </a:rPr>
              <a:t>Pla de mesures</a:t>
            </a:r>
            <a:br>
              <a:rPr lang="ca-ES" b="1">
                <a:latin typeface="Arial" charset="0"/>
                <a:ea typeface="Arial" charset="0"/>
                <a:cs typeface="Arial" charset="0"/>
              </a:rPr>
            </a:br>
            <a:r>
              <a:rPr lang="ca-ES" b="1">
                <a:latin typeface="Arial" charset="0"/>
                <a:ea typeface="Arial" charset="0"/>
                <a:cs typeface="Arial" charset="0"/>
              </a:rPr>
              <a:t/>
            </a:r>
            <a:br>
              <a:rPr lang="ca-ES" b="1">
                <a:latin typeface="Arial" charset="0"/>
                <a:ea typeface="Arial" charset="0"/>
                <a:cs typeface="Arial" charset="0"/>
              </a:rPr>
            </a:br>
            <a:r>
              <a:rPr lang="ca-ES">
                <a:latin typeface="Arial" charset="0"/>
                <a:ea typeface="Arial" charset="0"/>
                <a:cs typeface="Arial" charset="0"/>
              </a:rPr>
              <a:t>Tasques de suport per a l’anàlisi de les accions a dur a terme per a la prevenció de l’assetjament sexual en el transport públic</a:t>
            </a:r>
            <a:endParaRPr lang="ca-ES"/>
          </a:p>
        </p:txBody>
      </p:sp>
      <p:sp>
        <p:nvSpPr>
          <p:cNvPr id="14" name="Rectangle 13"/>
          <p:cNvSpPr/>
          <p:nvPr/>
        </p:nvSpPr>
        <p:spPr>
          <a:xfrm>
            <a:off x="1414031" y="5138546"/>
            <a:ext cx="2966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>
                <a:latin typeface="Arial" charset="0"/>
                <a:cs typeface="Arial" charset="0"/>
              </a:rPr>
              <a:t>Maig 2021</a:t>
            </a:r>
            <a:endParaRPr lang="ca-E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" t="2435"/>
          <a:stretch/>
        </p:blipFill>
        <p:spPr>
          <a:xfrm>
            <a:off x="5589068" y="478"/>
            <a:ext cx="6602932" cy="685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04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01F47-0F58-4469-BF89-61697D5A3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/>
              <a:t>Pla d’Acció: Línies d’actuació i mesures</a:t>
            </a:r>
            <a:br>
              <a:rPr lang="ca-ES" dirty="0"/>
            </a:br>
            <a:endParaRPr lang="ca-ES" dirty="0"/>
          </a:p>
        </p:txBody>
      </p:sp>
      <p:sp>
        <p:nvSpPr>
          <p:cNvPr id="5" name="31 Rectángulo">
            <a:extLst>
              <a:ext uri="{FF2B5EF4-FFF2-40B4-BE49-F238E27FC236}">
                <a16:creationId xmlns:a16="http://schemas.microsoft.com/office/drawing/2014/main" id="{7AE45B07-A1C5-47CE-B794-03515224456E}"/>
              </a:ext>
            </a:extLst>
          </p:cNvPr>
          <p:cNvSpPr/>
          <p:nvPr/>
        </p:nvSpPr>
        <p:spPr>
          <a:xfrm>
            <a:off x="717755" y="1179683"/>
            <a:ext cx="10724676" cy="5273751"/>
          </a:xfrm>
          <a:prstGeom prst="rect">
            <a:avLst/>
          </a:prstGeom>
          <a:noFill/>
        </p:spPr>
        <p:txBody>
          <a:bodyPr wrap="square" lIns="144000" rIns="144000">
            <a:spAutoFit/>
          </a:bodyPr>
          <a:lstStyle/>
          <a:p>
            <a:pPr>
              <a:spcAft>
                <a:spcPts val="800"/>
              </a:spcAft>
            </a:pPr>
            <a:r>
              <a:rPr lang="ca-ES" sz="1467" dirty="0">
                <a:latin typeface="Arial" panose="020B0604020202020204" pitchFamily="34" charset="0"/>
                <a:cs typeface="Arial" panose="020B0604020202020204" pitchFamily="34" charset="0"/>
              </a:rPr>
              <a:t>Amb l’objectiu de donar contingut a cadascuna de les LA s’ha desenvolupat...</a:t>
            </a:r>
          </a:p>
          <a:p>
            <a:pPr>
              <a:spcAft>
                <a:spcPts val="800"/>
              </a:spcAft>
            </a:pPr>
            <a:endParaRPr lang="ca-ES" sz="14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a-ES" sz="1467" b="1" dirty="0">
                <a:latin typeface="Arial" panose="020B0604020202020204" pitchFamily="34" charset="0"/>
                <a:cs typeface="Arial" panose="020B0604020202020204" pitchFamily="34" charset="0"/>
              </a:rPr>
              <a:t>Una fitxa per a cada Línia d’Actuació</a:t>
            </a:r>
            <a:r>
              <a:rPr lang="ca-ES" sz="1467" dirty="0">
                <a:latin typeface="Arial" panose="020B0604020202020204" pitchFamily="34" charset="0"/>
                <a:cs typeface="Arial" panose="020B0604020202020204" pitchFamily="34" charset="0"/>
              </a:rPr>
              <a:t>, en la que s’identifiquen:</a:t>
            </a:r>
          </a:p>
          <a:p>
            <a:pPr marL="838179" lvl="1" indent="-228594">
              <a:spcAft>
                <a:spcPts val="800"/>
              </a:spcAft>
              <a:buClr>
                <a:srgbClr val="019F92"/>
              </a:buClr>
              <a:buFont typeface="Wingdings 3" panose="05040102010807070707" pitchFamily="18" charset="2"/>
              <a:buChar char="}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Una breu descripció per cada LA</a:t>
            </a:r>
          </a:p>
          <a:p>
            <a:pPr marL="838179" lvl="1" indent="-228594">
              <a:spcAft>
                <a:spcPts val="800"/>
              </a:spcAft>
              <a:buClr>
                <a:srgbClr val="019F92"/>
              </a:buClr>
              <a:buFont typeface="Wingdings 3" panose="05040102010807070707" pitchFamily="18" charset="2"/>
              <a:buChar char="}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Els seus propòsits</a:t>
            </a:r>
          </a:p>
          <a:p>
            <a:pPr marL="838179" lvl="1" indent="-228594">
              <a:spcAft>
                <a:spcPts val="800"/>
              </a:spcAft>
              <a:buClr>
                <a:srgbClr val="019F92"/>
              </a:buClr>
              <a:buFont typeface="Wingdings 3" panose="05040102010807070707" pitchFamily="18" charset="2"/>
              <a:buChar char="}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Una breu descripció de cada mesura</a:t>
            </a:r>
          </a:p>
          <a:p>
            <a:pPr>
              <a:spcAft>
                <a:spcPts val="800"/>
              </a:spcAft>
            </a:pPr>
            <a:r>
              <a:rPr lang="ca-ES" sz="1467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a-ES" sz="146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1467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a-ES" sz="1467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a-ES" sz="14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a-ES" sz="1467" b="1" dirty="0">
                <a:latin typeface="Arial" panose="020B0604020202020204" pitchFamily="34" charset="0"/>
                <a:cs typeface="Arial" panose="020B0604020202020204" pitchFamily="34" charset="0"/>
              </a:rPr>
              <a:t>Una fitxa per a cada mesura</a:t>
            </a:r>
            <a:r>
              <a:rPr lang="ca-ES" sz="1467" dirty="0">
                <a:latin typeface="Arial" panose="020B0604020202020204" pitchFamily="34" charset="0"/>
                <a:cs typeface="Arial" panose="020B0604020202020204" pitchFamily="34" charset="0"/>
              </a:rPr>
              <a:t>, en la que es detalla:</a:t>
            </a:r>
          </a:p>
          <a:p>
            <a:pPr marL="838179" lvl="1" indent="-228594">
              <a:spcAft>
                <a:spcPts val="800"/>
              </a:spcAft>
              <a:buClr>
                <a:srgbClr val="019F92"/>
              </a:buClr>
              <a:buFont typeface="Wingdings 3" panose="05040102010807070707" pitchFamily="18" charset="2"/>
              <a:buChar char="}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Una breu descripció</a:t>
            </a:r>
          </a:p>
          <a:p>
            <a:pPr marL="838179" lvl="1" indent="-228594">
              <a:spcAft>
                <a:spcPts val="800"/>
              </a:spcAft>
              <a:buClr>
                <a:srgbClr val="019F92"/>
              </a:buClr>
              <a:buFont typeface="Wingdings 3" panose="05040102010807070707" pitchFamily="18" charset="2"/>
              <a:buChar char="}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La finalitat de la mesura</a:t>
            </a:r>
          </a:p>
          <a:p>
            <a:pPr marL="838179" lvl="1" indent="-228594">
              <a:spcAft>
                <a:spcPts val="800"/>
              </a:spcAft>
              <a:buClr>
                <a:srgbClr val="019F92"/>
              </a:buClr>
              <a:buFont typeface="Wingdings 3" panose="05040102010807070707" pitchFamily="18" charset="2"/>
              <a:buChar char="}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Les actuacions a dur a terme</a:t>
            </a:r>
          </a:p>
          <a:p>
            <a:pPr marL="838179" lvl="1" indent="-228594">
              <a:spcAft>
                <a:spcPts val="800"/>
              </a:spcAft>
              <a:buClr>
                <a:srgbClr val="019F92"/>
              </a:buClr>
              <a:buFont typeface="Wingdings 3" panose="05040102010807070707" pitchFamily="18" charset="2"/>
              <a:buChar char="}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El termini d’implantació</a:t>
            </a:r>
          </a:p>
          <a:p>
            <a:pPr marL="838179" lvl="1" indent="-228594">
              <a:spcAft>
                <a:spcPts val="800"/>
              </a:spcAft>
              <a:buClr>
                <a:srgbClr val="019F92"/>
              </a:buClr>
              <a:buFont typeface="Wingdings 3" panose="05040102010807070707" pitchFamily="18" charset="2"/>
              <a:buChar char="}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Els agents (responsables i a implicar)</a:t>
            </a:r>
          </a:p>
          <a:p>
            <a:pPr marL="838179" lvl="1" indent="-228594">
              <a:spcAft>
                <a:spcPts val="800"/>
              </a:spcAft>
              <a:buClr>
                <a:srgbClr val="019F92"/>
              </a:buClr>
              <a:buFont typeface="Wingdings 3" panose="05040102010807070707" pitchFamily="18" charset="2"/>
              <a:buChar char="}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Valoració del cost econòmic</a:t>
            </a:r>
          </a:p>
          <a:p>
            <a:pPr marL="838179" lvl="1" indent="-228594">
              <a:spcAft>
                <a:spcPts val="800"/>
              </a:spcAft>
              <a:buClr>
                <a:srgbClr val="019F92"/>
              </a:buClr>
              <a:buFont typeface="Wingdings 3" panose="05040102010807070707" pitchFamily="18" charset="2"/>
              <a:buChar char="}"/>
            </a:pPr>
            <a:endParaRPr lang="ca-ES" sz="14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40044BCC-66E3-4A6D-98C5-DA833BCC6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481" y="1919551"/>
            <a:ext cx="4802287" cy="1757019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3B94650-5CF3-4C18-B661-52DFA51CE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798" y="3975511"/>
            <a:ext cx="5559669" cy="2103549"/>
          </a:xfrm>
          <a:prstGeom prst="rect">
            <a:avLst/>
          </a:prstGeom>
        </p:spPr>
      </p:pic>
      <p:sp>
        <p:nvSpPr>
          <p:cNvPr id="40" name="4 CuadroTexto">
            <a:extLst>
              <a:ext uri="{FF2B5EF4-FFF2-40B4-BE49-F238E27FC236}">
                <a16:creationId xmlns:a16="http://schemas.microsoft.com/office/drawing/2014/main" id="{CF148784-51A2-4C3A-8B7B-5F0772A305BB}"/>
              </a:ext>
            </a:extLst>
          </p:cNvPr>
          <p:cNvSpPr txBox="1"/>
          <p:nvPr/>
        </p:nvSpPr>
        <p:spPr>
          <a:xfrm>
            <a:off x="8876146" y="1767209"/>
            <a:ext cx="2425969" cy="256545"/>
          </a:xfrm>
          <a:prstGeom prst="rect">
            <a:avLst/>
          </a:prstGeom>
          <a:solidFill>
            <a:srgbClr val="019F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067" dirty="0">
                <a:solidFill>
                  <a:schemeClr val="bg1"/>
                </a:solidFill>
                <a:effectLst>
                  <a:glow>
                    <a:prstClr val="white">
                      <a:lumMod val="50000"/>
                      <a:alpha val="92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Exemple de fitxa de Línia d’Actuació</a:t>
            </a:r>
          </a:p>
        </p:txBody>
      </p:sp>
      <p:sp>
        <p:nvSpPr>
          <p:cNvPr id="41" name="4 CuadroTexto">
            <a:extLst>
              <a:ext uri="{FF2B5EF4-FFF2-40B4-BE49-F238E27FC236}">
                <a16:creationId xmlns:a16="http://schemas.microsoft.com/office/drawing/2014/main" id="{699F670E-900B-406A-9C1A-5785CCD2CBEA}"/>
              </a:ext>
            </a:extLst>
          </p:cNvPr>
          <p:cNvSpPr txBox="1"/>
          <p:nvPr/>
        </p:nvSpPr>
        <p:spPr>
          <a:xfrm>
            <a:off x="8888846" y="3853616"/>
            <a:ext cx="2425969" cy="256545"/>
          </a:xfrm>
          <a:prstGeom prst="rect">
            <a:avLst/>
          </a:prstGeom>
          <a:solidFill>
            <a:srgbClr val="019F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067" dirty="0">
                <a:solidFill>
                  <a:schemeClr val="bg1"/>
                </a:solidFill>
                <a:effectLst>
                  <a:glow>
                    <a:prstClr val="white">
                      <a:lumMod val="50000"/>
                      <a:alpha val="92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Exemple de fitxa de Mesura</a:t>
            </a:r>
          </a:p>
        </p:txBody>
      </p:sp>
    </p:spTree>
    <p:extLst>
      <p:ext uri="{BB962C8B-B14F-4D97-AF65-F5344CB8AC3E}">
        <p14:creationId xmlns:p14="http://schemas.microsoft.com/office/powerpoint/2010/main" val="4222097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F0F9B1D-CF5E-42B7-B77A-9779A0E3B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394163"/>
              </p:ext>
            </p:extLst>
          </p:nvPr>
        </p:nvGraphicFramePr>
        <p:xfrm>
          <a:off x="479425" y="1390270"/>
          <a:ext cx="11224452" cy="1466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2039">
                  <a:extLst>
                    <a:ext uri="{9D8B030D-6E8A-4147-A177-3AD203B41FA5}">
                      <a16:colId xmlns:a16="http://schemas.microsoft.com/office/drawing/2014/main" val="3142424608"/>
                    </a:ext>
                  </a:extLst>
                </a:gridCol>
                <a:gridCol w="9502413">
                  <a:extLst>
                    <a:ext uri="{9D8B030D-6E8A-4147-A177-3AD203B41FA5}">
                      <a16:colId xmlns:a16="http://schemas.microsoft.com/office/drawing/2014/main" val="1874021284"/>
                    </a:ext>
                  </a:extLst>
                </a:gridCol>
              </a:tblGrid>
              <a:tr h="475785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a-E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Coordinació a nivell d’administracions i agents involucrats en la planificació i gestió de la mobilitat per la prevenció de l’assetjament sexual en el transport públic. Assentar les bases estratègiques i polítiques per a una </a:t>
                      </a:r>
                      <a:r>
                        <a:rPr lang="ca-E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futura gestió i planificació del transport </a:t>
                      </a:r>
                      <a:r>
                        <a:rPr lang="ca-E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 perspectiva de gènere.</a:t>
                      </a: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4890211"/>
                  </a:ext>
                </a:extLst>
              </a:tr>
              <a:tr h="84708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Propòsits de la </a:t>
                      </a:r>
                      <a:r>
                        <a:rPr lang="ca-ES" sz="1100" b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LA1</a:t>
                      </a:r>
                      <a:endParaRPr lang="ca-E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110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Definir el marc legal en el que implementar les mesures d’actuació per assegurar la seva correcta implementació.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110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Establir estructures de gestió amb la finalitat de conèixer i fer front als conflictes d’assetjament sexual.</a:t>
                      </a:r>
                    </a:p>
                    <a:p>
                      <a:pPr marL="171450" lvl="0" indent="-171450" algn="just" defTabSz="6858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ca-ES" sz="110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Cercar i gestionar informació amb l’objectiu de fer un diagnosi de la situació de les dones al sistema de transport públic.</a:t>
                      </a:r>
                    </a:p>
                    <a:p>
                      <a:pPr marL="171450" lvl="0" indent="-171450" algn="just" defTabSz="6858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ca-ES" sz="110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Promoure les oportunitats laborals i la presència de les dones en l’àmbit del sector de transports. </a:t>
                      </a: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6699172"/>
                  </a:ext>
                </a:extLst>
              </a:tr>
            </a:tbl>
          </a:graphicData>
        </a:graphic>
      </p:graphicFrame>
      <p:sp>
        <p:nvSpPr>
          <p:cNvPr id="7" name="31 Rectángulo">
            <a:extLst>
              <a:ext uri="{FF2B5EF4-FFF2-40B4-BE49-F238E27FC236}">
                <a16:creationId xmlns:a16="http://schemas.microsoft.com/office/drawing/2014/main" id="{C5D30BCE-DED5-4D35-B36B-58073C3161E0}"/>
              </a:ext>
            </a:extLst>
          </p:cNvPr>
          <p:cNvSpPr/>
          <p:nvPr/>
        </p:nvSpPr>
        <p:spPr>
          <a:xfrm>
            <a:off x="185352" y="1124208"/>
            <a:ext cx="11817035" cy="5157720"/>
          </a:xfrm>
          <a:prstGeom prst="rect">
            <a:avLst/>
          </a:prstGeom>
          <a:noFill/>
          <a:ln>
            <a:solidFill>
              <a:srgbClr val="2E75B6"/>
            </a:solidFill>
          </a:ln>
        </p:spPr>
        <p:txBody>
          <a:bodyPr wrap="square" lIns="144000" rIns="144000" anchor="ctr">
            <a:noAutofit/>
          </a:bodyPr>
          <a:lstStyle/>
          <a:p>
            <a:pPr>
              <a:spcBef>
                <a:spcPts val="800"/>
              </a:spcBef>
            </a:pPr>
            <a:endParaRPr lang="ca-ES" sz="13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31 Rectángulo">
            <a:extLst>
              <a:ext uri="{FF2B5EF4-FFF2-40B4-BE49-F238E27FC236}">
                <a16:creationId xmlns:a16="http://schemas.microsoft.com/office/drawing/2014/main" id="{C0E9D126-037F-48FD-8429-4BC65235F564}"/>
              </a:ext>
            </a:extLst>
          </p:cNvPr>
          <p:cNvSpPr/>
          <p:nvPr/>
        </p:nvSpPr>
        <p:spPr>
          <a:xfrm>
            <a:off x="477296" y="3018578"/>
            <a:ext cx="11224452" cy="226791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144000" rIns="144000" anchor="ctr">
            <a:noAutofit/>
          </a:bodyPr>
          <a:lstStyle/>
          <a:p>
            <a:pPr>
              <a:spcBef>
                <a:spcPts val="800"/>
              </a:spcBef>
            </a:pPr>
            <a:r>
              <a:rPr lang="ca-E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Mesures de la LA1</a:t>
            </a:r>
            <a:endParaRPr lang="ca-E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31 Rectángulo">
            <a:extLst>
              <a:ext uri="{FF2B5EF4-FFF2-40B4-BE49-F238E27FC236}">
                <a16:creationId xmlns:a16="http://schemas.microsoft.com/office/drawing/2014/main" id="{BD892944-E582-40AA-85F8-E29111D9D0FC}"/>
              </a:ext>
            </a:extLst>
          </p:cNvPr>
          <p:cNvSpPr/>
          <p:nvPr/>
        </p:nvSpPr>
        <p:spPr>
          <a:xfrm>
            <a:off x="477296" y="3333677"/>
            <a:ext cx="2784000" cy="1425409"/>
          </a:xfrm>
          <a:prstGeom prst="snip2DiagRect">
            <a:avLst>
              <a:gd name="adj1" fmla="val 0"/>
              <a:gd name="adj2" fmla="val 18167"/>
            </a:avLst>
          </a:prstGeom>
          <a:solidFill>
            <a:srgbClr val="004C99"/>
          </a:solidFill>
          <a:ln>
            <a:solidFill>
              <a:srgbClr val="004C99"/>
            </a:solidFill>
          </a:ln>
        </p:spPr>
        <p:txBody>
          <a:bodyPr wrap="square" lIns="144000" rIns="96000" anchor="t">
            <a:noAutofit/>
          </a:bodyPr>
          <a:lstStyle/>
          <a:p>
            <a:r>
              <a:rPr lang="ca-ES" sz="10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ca-ES" sz="1067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Polítiques i plans estratègics</a:t>
            </a:r>
            <a:r>
              <a:rPr lang="ca-ES" sz="10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l’administració</a:t>
            </a:r>
          </a:p>
          <a:p>
            <a:endParaRPr lang="ca-ES" sz="10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31 Rectángulo">
            <a:extLst>
              <a:ext uri="{FF2B5EF4-FFF2-40B4-BE49-F238E27FC236}">
                <a16:creationId xmlns:a16="http://schemas.microsoft.com/office/drawing/2014/main" id="{F316E6F4-D7F7-444E-AC3F-E4F41F3603B4}"/>
              </a:ext>
            </a:extLst>
          </p:cNvPr>
          <p:cNvSpPr/>
          <p:nvPr/>
        </p:nvSpPr>
        <p:spPr>
          <a:xfrm>
            <a:off x="3126226" y="3333465"/>
            <a:ext cx="8577649" cy="1425622"/>
          </a:xfrm>
          <a:prstGeom prst="rect">
            <a:avLst/>
          </a:prstGeom>
          <a:noFill/>
          <a:ln>
            <a:solidFill>
              <a:srgbClr val="004C99"/>
            </a:solidFill>
          </a:ln>
        </p:spPr>
        <p:txBody>
          <a:bodyPr wrap="square" lIns="288000" tIns="96000" rIns="96000" bIns="96000" anchor="t">
            <a:spAutoFit/>
          </a:bodyPr>
          <a:lstStyle/>
          <a:p>
            <a:pPr marL="228594" indent="-22859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Integrar la perspectiva de gènere en el procés de planificació de la mobilitat.</a:t>
            </a:r>
          </a:p>
          <a:p>
            <a:pPr marL="228594" indent="-22859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Incloure avaluacions d’impacte de gènere a tots els plans i mesures de mobilitat i transport públic.</a:t>
            </a:r>
          </a:p>
          <a:p>
            <a:pPr marL="228594" indent="-22859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Incloure el clausurat de gènere en les licitacions públiques.</a:t>
            </a:r>
          </a:p>
          <a:p>
            <a:pPr marL="228594" indent="-22859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Disposar d’un equip d'especialistes en suport a la integració de la perspectiva de gènere en els futurs projectes dels sector dels transports i les infraestructures.</a:t>
            </a:r>
          </a:p>
        </p:txBody>
      </p:sp>
      <p:sp>
        <p:nvSpPr>
          <p:cNvPr id="27" name="31 Rectángulo">
            <a:extLst>
              <a:ext uri="{FF2B5EF4-FFF2-40B4-BE49-F238E27FC236}">
                <a16:creationId xmlns:a16="http://schemas.microsoft.com/office/drawing/2014/main" id="{F0247BD8-5ACF-466F-B5FD-6C868BC29CBC}"/>
              </a:ext>
            </a:extLst>
          </p:cNvPr>
          <p:cNvSpPr/>
          <p:nvPr/>
        </p:nvSpPr>
        <p:spPr>
          <a:xfrm>
            <a:off x="473956" y="4880185"/>
            <a:ext cx="2784000" cy="1148880"/>
          </a:xfrm>
          <a:prstGeom prst="snip2DiagRect">
            <a:avLst>
              <a:gd name="adj1" fmla="val 0"/>
              <a:gd name="adj2" fmla="val 14864"/>
            </a:avLst>
          </a:prstGeom>
          <a:solidFill>
            <a:srgbClr val="004C99"/>
          </a:solidFill>
          <a:ln>
            <a:solidFill>
              <a:srgbClr val="004C99"/>
            </a:solidFill>
          </a:ln>
        </p:spPr>
        <p:txBody>
          <a:bodyPr wrap="square" lIns="144000" rIns="96000" anchor="t">
            <a:noAutofit/>
          </a:bodyPr>
          <a:lstStyle/>
          <a:p>
            <a:pPr>
              <a:spcAft>
                <a:spcPts val="267"/>
              </a:spcAft>
            </a:pPr>
            <a:r>
              <a:rPr lang="ca-ES" sz="10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r>
              <a:rPr lang="ca-ES" sz="1067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Estructures de gestió</a:t>
            </a:r>
          </a:p>
        </p:txBody>
      </p:sp>
      <p:sp>
        <p:nvSpPr>
          <p:cNvPr id="19" name="31 Rectángulo">
            <a:extLst>
              <a:ext uri="{FF2B5EF4-FFF2-40B4-BE49-F238E27FC236}">
                <a16:creationId xmlns:a16="http://schemas.microsoft.com/office/drawing/2014/main" id="{EFC05179-FDE8-4FB6-8B28-1CB483497F3A}"/>
              </a:ext>
            </a:extLst>
          </p:cNvPr>
          <p:cNvSpPr/>
          <p:nvPr/>
        </p:nvSpPr>
        <p:spPr>
          <a:xfrm>
            <a:off x="3140543" y="4880186"/>
            <a:ext cx="8577649" cy="1395230"/>
          </a:xfrm>
          <a:prstGeom prst="rect">
            <a:avLst/>
          </a:prstGeom>
          <a:noFill/>
          <a:ln>
            <a:solidFill>
              <a:srgbClr val="004C99"/>
            </a:solidFill>
          </a:ln>
        </p:spPr>
        <p:txBody>
          <a:bodyPr wrap="square" lIns="288000" tIns="96000" rIns="96000" bIns="96000" anchor="t">
            <a:spAutoFit/>
          </a:bodyPr>
          <a:lstStyle/>
          <a:p>
            <a:pPr marL="228594" indent="-22859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Definir la Comissió de Seguiment que avaluarà i supervisarà el compliment del Protocol unitari i integral d’abordatge d’agressions sexuals per al sistema de mobilitat i transport públic. </a:t>
            </a:r>
          </a:p>
          <a:p>
            <a:pPr marL="685794" lvl="1" indent="-22859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La comissió s’organitzarà internament per tal d’abordar els aspectes tècnics</a:t>
            </a:r>
          </a:p>
          <a:p>
            <a:pPr marL="685794" lvl="1" indent="-22859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La comissió tindrà la responsabilitat de realitzar un informe anual de seguiment</a:t>
            </a:r>
          </a:p>
          <a:p>
            <a:pPr marL="228594" indent="-22859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a-ES" sz="10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D923EA61-9258-4E6E-9882-842B863E9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929410"/>
              </p:ext>
            </p:extLst>
          </p:nvPr>
        </p:nvGraphicFramePr>
        <p:xfrm>
          <a:off x="185352" y="469917"/>
          <a:ext cx="11817035" cy="492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9491">
                  <a:extLst>
                    <a:ext uri="{9D8B030D-6E8A-4147-A177-3AD203B41FA5}">
                      <a16:colId xmlns:a16="http://schemas.microsoft.com/office/drawing/2014/main" val="2976529534"/>
                    </a:ext>
                  </a:extLst>
                </a:gridCol>
                <a:gridCol w="2130552">
                  <a:extLst>
                    <a:ext uri="{9D8B030D-6E8A-4147-A177-3AD203B41FA5}">
                      <a16:colId xmlns:a16="http://schemas.microsoft.com/office/drawing/2014/main" val="816807203"/>
                    </a:ext>
                  </a:extLst>
                </a:gridCol>
                <a:gridCol w="2779776">
                  <a:extLst>
                    <a:ext uri="{9D8B030D-6E8A-4147-A177-3AD203B41FA5}">
                      <a16:colId xmlns:a16="http://schemas.microsoft.com/office/drawing/2014/main" val="1771980431"/>
                    </a:ext>
                  </a:extLst>
                </a:gridCol>
                <a:gridCol w="2779776">
                  <a:extLst>
                    <a:ext uri="{9D8B030D-6E8A-4147-A177-3AD203B41FA5}">
                      <a16:colId xmlns:a16="http://schemas.microsoft.com/office/drawing/2014/main" val="1445542465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122027163"/>
                    </a:ext>
                  </a:extLst>
                </a:gridCol>
              </a:tblGrid>
              <a:tr h="492023">
                <a:tc>
                  <a:txBody>
                    <a:bodyPr/>
                    <a:lstStyle/>
                    <a:p>
                      <a:pPr marL="0" lvl="1" indent="0" algn="l"/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LA1: Governança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LA2: </a:t>
                      </a:r>
                      <a:r>
                        <a:rPr lang="ca-ES" sz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Disseny i operacions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LA3: Sistemes de prevenció i atenció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LA4: Sensibilització i conscienciació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LA5: Eines tecnològiques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014651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A9D1E24C-4589-4C53-B336-61EB021C5162}"/>
              </a:ext>
            </a:extLst>
          </p:cNvPr>
          <p:cNvSpPr/>
          <p:nvPr/>
        </p:nvSpPr>
        <p:spPr>
          <a:xfrm>
            <a:off x="960120" y="961940"/>
            <a:ext cx="128016" cy="162267"/>
          </a:xfrm>
          <a:prstGeom prst="rect">
            <a:avLst/>
          </a:prstGeom>
          <a:solidFill>
            <a:srgbClr val="004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4808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31 Rectángulo">
            <a:extLst>
              <a:ext uri="{FF2B5EF4-FFF2-40B4-BE49-F238E27FC236}">
                <a16:creationId xmlns:a16="http://schemas.microsoft.com/office/drawing/2014/main" id="{C0E9D126-037F-48FD-8429-4BC65235F564}"/>
              </a:ext>
            </a:extLst>
          </p:cNvPr>
          <p:cNvSpPr/>
          <p:nvPr/>
        </p:nvSpPr>
        <p:spPr>
          <a:xfrm>
            <a:off x="483774" y="1389439"/>
            <a:ext cx="11224452" cy="226791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144000" rIns="144000" anchor="ctr">
            <a:noAutofit/>
          </a:bodyPr>
          <a:lstStyle/>
          <a:p>
            <a:pPr>
              <a:spcBef>
                <a:spcPts val="800"/>
              </a:spcBef>
            </a:pPr>
            <a:r>
              <a:rPr lang="ca-E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Mesures de la LA1</a:t>
            </a:r>
            <a:endParaRPr lang="ca-E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31 Rectángulo">
            <a:extLst>
              <a:ext uri="{FF2B5EF4-FFF2-40B4-BE49-F238E27FC236}">
                <a16:creationId xmlns:a16="http://schemas.microsoft.com/office/drawing/2014/main" id="{75BA582C-98B5-4EEE-8201-056DB8DBB05B}"/>
              </a:ext>
            </a:extLst>
          </p:cNvPr>
          <p:cNvSpPr/>
          <p:nvPr/>
        </p:nvSpPr>
        <p:spPr>
          <a:xfrm>
            <a:off x="3146022" y="3069202"/>
            <a:ext cx="8577649" cy="1148880"/>
          </a:xfrm>
          <a:prstGeom prst="rect">
            <a:avLst/>
          </a:prstGeom>
          <a:noFill/>
          <a:ln>
            <a:solidFill>
              <a:srgbClr val="004C99"/>
            </a:solidFill>
          </a:ln>
        </p:spPr>
        <p:txBody>
          <a:bodyPr wrap="square" lIns="288000" tIns="96000" rIns="96000" bIns="96000" anchor="t">
            <a:spAutoFit/>
          </a:bodyPr>
          <a:lstStyle/>
          <a:p>
            <a:pPr marL="228594" indent="-22859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Dissenyar mesures específiques de protecció contra l’assetjament sexual a les dones treballadores del transport públic.</a:t>
            </a:r>
          </a:p>
          <a:p>
            <a:pPr marL="228594" indent="-22859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Crear una xarxa de dones del sector de la mobilitat per impulsar mesures d’apoderament.</a:t>
            </a:r>
          </a:p>
          <a:p>
            <a:pPr marL="228594" indent="-22859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Llençar una campanya de </a:t>
            </a:r>
            <a:r>
              <a:rPr lang="ca-ES" sz="1067" dirty="0" err="1">
                <a:latin typeface="Arial" panose="020B0604020202020204" pitchFamily="34" charset="0"/>
                <a:cs typeface="Arial" panose="020B0604020202020204" pitchFamily="34" charset="0"/>
              </a:rPr>
              <a:t>visibilització</a:t>
            </a: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 de les dones del sector del transport i la mobilitat.</a:t>
            </a:r>
          </a:p>
          <a:p>
            <a:pPr marL="228594" indent="-22859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Realitzar conferències i promoure debats sobre el paper de les dones a la mobilitat i l’impacte a la seva quotidianitat. </a:t>
            </a:r>
          </a:p>
        </p:txBody>
      </p:sp>
      <p:sp>
        <p:nvSpPr>
          <p:cNvPr id="15" name="31 Rectángulo">
            <a:extLst>
              <a:ext uri="{FF2B5EF4-FFF2-40B4-BE49-F238E27FC236}">
                <a16:creationId xmlns:a16="http://schemas.microsoft.com/office/drawing/2014/main" id="{73E9C3F0-0FB0-4160-AEA1-2917F55B96FA}"/>
              </a:ext>
            </a:extLst>
          </p:cNvPr>
          <p:cNvSpPr/>
          <p:nvPr/>
        </p:nvSpPr>
        <p:spPr>
          <a:xfrm>
            <a:off x="499230" y="3069202"/>
            <a:ext cx="2784000" cy="1148880"/>
          </a:xfrm>
          <a:prstGeom prst="snip2DiagRect">
            <a:avLst>
              <a:gd name="adj1" fmla="val 0"/>
              <a:gd name="adj2" fmla="val 15220"/>
            </a:avLst>
          </a:prstGeom>
          <a:solidFill>
            <a:srgbClr val="004C99"/>
          </a:solidFill>
          <a:ln>
            <a:solidFill>
              <a:srgbClr val="004C99"/>
            </a:solidFill>
          </a:ln>
        </p:spPr>
        <p:txBody>
          <a:bodyPr wrap="square" lIns="144000" rIns="96000" anchor="t">
            <a:noAutofit/>
          </a:bodyPr>
          <a:lstStyle/>
          <a:p>
            <a:r>
              <a:rPr lang="ca-ES" sz="10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1.4. </a:t>
            </a:r>
            <a:r>
              <a:rPr lang="ca-ES" sz="1067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Apoderament de les dones del sector</a:t>
            </a:r>
          </a:p>
          <a:p>
            <a:pPr>
              <a:spcAft>
                <a:spcPts val="267"/>
              </a:spcAft>
            </a:pPr>
            <a:endParaRPr lang="es-ES" sz="10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67"/>
              </a:spcAft>
            </a:pPr>
            <a:endParaRPr lang="ca-ES" sz="10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31 Rectángulo">
            <a:extLst>
              <a:ext uri="{FF2B5EF4-FFF2-40B4-BE49-F238E27FC236}">
                <a16:creationId xmlns:a16="http://schemas.microsoft.com/office/drawing/2014/main" id="{FB5E2064-E42F-47EF-B078-05323808EE8D}"/>
              </a:ext>
            </a:extLst>
          </p:cNvPr>
          <p:cNvSpPr/>
          <p:nvPr/>
        </p:nvSpPr>
        <p:spPr>
          <a:xfrm>
            <a:off x="499230" y="1778498"/>
            <a:ext cx="2784000" cy="1148880"/>
          </a:xfrm>
          <a:prstGeom prst="snip2DiagRect">
            <a:avLst>
              <a:gd name="adj1" fmla="val 0"/>
              <a:gd name="adj2" fmla="val 15220"/>
            </a:avLst>
          </a:prstGeom>
          <a:solidFill>
            <a:srgbClr val="004C99"/>
          </a:solidFill>
          <a:ln>
            <a:solidFill>
              <a:srgbClr val="004C99"/>
            </a:solidFill>
          </a:ln>
        </p:spPr>
        <p:txBody>
          <a:bodyPr wrap="square" lIns="144000" rIns="96000" anchor="t">
            <a:noAutofit/>
          </a:bodyPr>
          <a:lstStyle/>
          <a:p>
            <a:pPr>
              <a:spcAft>
                <a:spcPts val="267"/>
              </a:spcAft>
            </a:pPr>
            <a:r>
              <a:rPr lang="ca-ES" sz="10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1.3. Ampliació del coneixement i </a:t>
            </a:r>
            <a:r>
              <a:rPr lang="ca-ES" sz="1067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 de la situació</a:t>
            </a:r>
          </a:p>
          <a:p>
            <a:pPr>
              <a:spcAft>
                <a:spcPts val="267"/>
              </a:spcAft>
            </a:pPr>
            <a:endParaRPr lang="es-ES" sz="10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67"/>
              </a:spcAft>
            </a:pPr>
            <a:endParaRPr lang="ca-ES" sz="10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31 Rectángulo">
            <a:extLst>
              <a:ext uri="{FF2B5EF4-FFF2-40B4-BE49-F238E27FC236}">
                <a16:creationId xmlns:a16="http://schemas.microsoft.com/office/drawing/2014/main" id="{C7D81C14-CA81-4924-898F-0F2D36C15C2D}"/>
              </a:ext>
            </a:extLst>
          </p:cNvPr>
          <p:cNvSpPr/>
          <p:nvPr/>
        </p:nvSpPr>
        <p:spPr>
          <a:xfrm>
            <a:off x="3146025" y="1778499"/>
            <a:ext cx="8577649" cy="1148880"/>
          </a:xfrm>
          <a:prstGeom prst="rect">
            <a:avLst/>
          </a:prstGeom>
          <a:noFill/>
          <a:ln>
            <a:solidFill>
              <a:srgbClr val="004C99"/>
            </a:solidFill>
          </a:ln>
        </p:spPr>
        <p:txBody>
          <a:bodyPr wrap="square" lIns="288000" tIns="96000" rIns="96000" bIns="96000" anchor="t">
            <a:spAutoFit/>
          </a:bodyPr>
          <a:lstStyle/>
          <a:p>
            <a:pPr marL="228594" indent="-22859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Realitzar enquestes periòdiques sobre els patrons de mobilitat i desplaçaments des de la perspectiva de gènere.</a:t>
            </a:r>
          </a:p>
          <a:p>
            <a:pPr marL="228594" indent="-22859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Disposar d’eines d’informació i seguiment per veure l’evolució de les polítiques implementades contra l’assetjament sexual. Una d’elles seria la realització d’enquestes periòdiques de caracterització de l’assetjament sexual al transport públic.</a:t>
            </a:r>
          </a:p>
          <a:p>
            <a:pPr marL="228594" indent="-22859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Anàlisis de la mobilitat de les dones i col·lectius més vulnerables.</a:t>
            </a:r>
          </a:p>
        </p:txBody>
      </p:sp>
      <p:sp>
        <p:nvSpPr>
          <p:cNvPr id="9" name="31 Rectángulo">
            <a:extLst>
              <a:ext uri="{FF2B5EF4-FFF2-40B4-BE49-F238E27FC236}">
                <a16:creationId xmlns:a16="http://schemas.microsoft.com/office/drawing/2014/main" id="{057DD977-B07C-420B-BD6E-6A2D566EE19F}"/>
              </a:ext>
            </a:extLst>
          </p:cNvPr>
          <p:cNvSpPr/>
          <p:nvPr/>
        </p:nvSpPr>
        <p:spPr>
          <a:xfrm>
            <a:off x="185352" y="1124208"/>
            <a:ext cx="11817035" cy="5157720"/>
          </a:xfrm>
          <a:prstGeom prst="rect">
            <a:avLst/>
          </a:prstGeom>
          <a:noFill/>
          <a:ln>
            <a:solidFill>
              <a:srgbClr val="2E75B6"/>
            </a:solidFill>
          </a:ln>
        </p:spPr>
        <p:txBody>
          <a:bodyPr wrap="square" lIns="144000" rIns="144000" anchor="ctr">
            <a:noAutofit/>
          </a:bodyPr>
          <a:lstStyle/>
          <a:p>
            <a:pPr>
              <a:spcBef>
                <a:spcPts val="800"/>
              </a:spcBef>
            </a:pPr>
            <a:endParaRPr lang="ca-ES" sz="13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C1EAC90C-8645-48E6-B739-CB287E3AA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917815"/>
              </p:ext>
            </p:extLst>
          </p:nvPr>
        </p:nvGraphicFramePr>
        <p:xfrm>
          <a:off x="185352" y="469917"/>
          <a:ext cx="11817035" cy="492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9491">
                  <a:extLst>
                    <a:ext uri="{9D8B030D-6E8A-4147-A177-3AD203B41FA5}">
                      <a16:colId xmlns:a16="http://schemas.microsoft.com/office/drawing/2014/main" val="2976529534"/>
                    </a:ext>
                  </a:extLst>
                </a:gridCol>
                <a:gridCol w="2130552">
                  <a:extLst>
                    <a:ext uri="{9D8B030D-6E8A-4147-A177-3AD203B41FA5}">
                      <a16:colId xmlns:a16="http://schemas.microsoft.com/office/drawing/2014/main" val="816807203"/>
                    </a:ext>
                  </a:extLst>
                </a:gridCol>
                <a:gridCol w="2779776">
                  <a:extLst>
                    <a:ext uri="{9D8B030D-6E8A-4147-A177-3AD203B41FA5}">
                      <a16:colId xmlns:a16="http://schemas.microsoft.com/office/drawing/2014/main" val="1771980431"/>
                    </a:ext>
                  </a:extLst>
                </a:gridCol>
                <a:gridCol w="2779776">
                  <a:extLst>
                    <a:ext uri="{9D8B030D-6E8A-4147-A177-3AD203B41FA5}">
                      <a16:colId xmlns:a16="http://schemas.microsoft.com/office/drawing/2014/main" val="1445542465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122027163"/>
                    </a:ext>
                  </a:extLst>
                </a:gridCol>
              </a:tblGrid>
              <a:tr h="492023">
                <a:tc>
                  <a:txBody>
                    <a:bodyPr/>
                    <a:lstStyle/>
                    <a:p>
                      <a:pPr marL="0" lvl="1" indent="0" algn="l"/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LA1: Governança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LA2: </a:t>
                      </a:r>
                      <a:r>
                        <a:rPr lang="ca-ES" sz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Disseny i operacions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LA3: Sistemes de prevenció i atenció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LA4: Sensibilització i conscienciació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LA5: Eines tecnològiques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014651"/>
                  </a:ext>
                </a:extLst>
              </a:tr>
            </a:tbl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F5B6D8F4-A1B1-4C9A-ACF9-4E49B4303B7E}"/>
              </a:ext>
            </a:extLst>
          </p:cNvPr>
          <p:cNvSpPr/>
          <p:nvPr/>
        </p:nvSpPr>
        <p:spPr>
          <a:xfrm>
            <a:off x="960120" y="961940"/>
            <a:ext cx="128016" cy="162267"/>
          </a:xfrm>
          <a:prstGeom prst="rect">
            <a:avLst/>
          </a:prstGeom>
          <a:solidFill>
            <a:srgbClr val="004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47457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F0F9B1D-CF5E-42B7-B77A-9779A0E3B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975644"/>
              </p:ext>
            </p:extLst>
          </p:nvPr>
        </p:nvGraphicFramePr>
        <p:xfrm>
          <a:off x="479425" y="1376363"/>
          <a:ext cx="11224452" cy="1638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2039">
                  <a:extLst>
                    <a:ext uri="{9D8B030D-6E8A-4147-A177-3AD203B41FA5}">
                      <a16:colId xmlns:a16="http://schemas.microsoft.com/office/drawing/2014/main" val="3142424608"/>
                    </a:ext>
                  </a:extLst>
                </a:gridCol>
                <a:gridCol w="9502413">
                  <a:extLst>
                    <a:ext uri="{9D8B030D-6E8A-4147-A177-3AD203B41FA5}">
                      <a16:colId xmlns:a16="http://schemas.microsoft.com/office/drawing/2014/main" val="1874021284"/>
                    </a:ext>
                  </a:extLst>
                </a:gridCol>
              </a:tblGrid>
              <a:tr h="51712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a-E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Establir les </a:t>
                      </a:r>
                      <a:r>
                        <a:rPr lang="ca-E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transformacions necessàries en el disseny de les infraestructures, els espais, vehicles i operacions del transport públic </a:t>
                      </a:r>
                      <a:r>
                        <a:rPr lang="ca-E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garantir que els serveis de transport ajudin a satisfer les necessitats específiques i comunes de totes les persones usuàries, tot promovent un transport públic amb igualtat de condicions.</a:t>
                      </a: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4890211"/>
                  </a:ext>
                </a:extLst>
              </a:tr>
              <a:tr h="94384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Propòsits de la </a:t>
                      </a:r>
                      <a:r>
                        <a:rPr lang="ca-E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LA2</a:t>
                      </a:r>
                      <a:endParaRPr lang="ca-E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110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Establir una planificació i un disseny del sistema de transport tenint en compte les necessitats de les dones al sector.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110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Dissenyar un transport públic integrat amb l’espai públic que millori i pal·liï la percepció d'inseguretat. 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110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Adaptar les infraestructures i els vehicles per que el transport públic sigui més inclusiu.</a:t>
                      </a: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6699172"/>
                  </a:ext>
                </a:extLst>
              </a:tr>
            </a:tbl>
          </a:graphicData>
        </a:graphic>
      </p:graphicFrame>
      <p:sp>
        <p:nvSpPr>
          <p:cNvPr id="18" name="31 Rectángulo">
            <a:extLst>
              <a:ext uri="{FF2B5EF4-FFF2-40B4-BE49-F238E27FC236}">
                <a16:creationId xmlns:a16="http://schemas.microsoft.com/office/drawing/2014/main" id="{C0E9D126-037F-48FD-8429-4BC65235F564}"/>
              </a:ext>
            </a:extLst>
          </p:cNvPr>
          <p:cNvSpPr/>
          <p:nvPr/>
        </p:nvSpPr>
        <p:spPr>
          <a:xfrm>
            <a:off x="479425" y="3153882"/>
            <a:ext cx="11224452" cy="226791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144000" rIns="144000" anchor="ctr">
            <a:noAutofit/>
          </a:bodyPr>
          <a:lstStyle/>
          <a:p>
            <a:pPr>
              <a:spcBef>
                <a:spcPts val="800"/>
              </a:spcBef>
            </a:pPr>
            <a:r>
              <a:rPr lang="ca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Mesures de la LA2</a:t>
            </a:r>
            <a:endParaRPr lang="ca-E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31 Rectángulo">
            <a:extLst>
              <a:ext uri="{FF2B5EF4-FFF2-40B4-BE49-F238E27FC236}">
                <a16:creationId xmlns:a16="http://schemas.microsoft.com/office/drawing/2014/main" id="{BD892944-E582-40AA-85F8-E29111D9D0FC}"/>
              </a:ext>
            </a:extLst>
          </p:cNvPr>
          <p:cNvSpPr/>
          <p:nvPr/>
        </p:nvSpPr>
        <p:spPr>
          <a:xfrm>
            <a:off x="479425" y="3503945"/>
            <a:ext cx="2784000" cy="1548925"/>
          </a:xfrm>
          <a:prstGeom prst="snip2DiagRect">
            <a:avLst>
              <a:gd name="adj1" fmla="val 0"/>
              <a:gd name="adj2" fmla="val 181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144000" rIns="96000" anchor="t">
            <a:noAutofit/>
          </a:bodyPr>
          <a:lstStyle/>
          <a:p>
            <a:r>
              <a:rPr lang="ca-ES" sz="10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 Planificació amb </a:t>
            </a:r>
            <a:r>
              <a:rPr lang="ca-ES" sz="1067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criteris de gènere </a:t>
            </a:r>
            <a:endParaRPr lang="ca-ES" sz="10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sz="10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31 Rectángulo">
            <a:extLst>
              <a:ext uri="{FF2B5EF4-FFF2-40B4-BE49-F238E27FC236}">
                <a16:creationId xmlns:a16="http://schemas.microsoft.com/office/drawing/2014/main" id="{014C841C-1047-473E-A251-8B9352B52554}"/>
              </a:ext>
            </a:extLst>
          </p:cNvPr>
          <p:cNvSpPr/>
          <p:nvPr/>
        </p:nvSpPr>
        <p:spPr>
          <a:xfrm>
            <a:off x="3126222" y="3503752"/>
            <a:ext cx="8577649" cy="154911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lIns="288000" tIns="96000" rIns="96000" bIns="96000" anchor="t">
            <a:spAutoFit/>
          </a:bodyPr>
          <a:lstStyle/>
          <a:p>
            <a:pPr marL="228594" indent="-228594" algn="just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067" dirty="0">
                <a:latin typeface="Arial" panose="020B0604020202020204" pitchFamily="34" charset="0"/>
                <a:cs typeface="Arial" panose="020B0604020202020204" pitchFamily="34" charset="0"/>
              </a:rPr>
              <a:t>Integrar la </a:t>
            </a: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perspectiva de gènere en el disseny de l’urbanisme de les ciutats per fer-les més inclusives i amb l’objectiu de reduir l’assetjament sexual.</a:t>
            </a:r>
          </a:p>
          <a:p>
            <a:pPr marL="228594" indent="-228594" algn="just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Aplicar la transversalitat de gènere en la planificació</a:t>
            </a:r>
            <a:r>
              <a:rPr lang="es-ES" sz="1067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r>
              <a:rPr lang="es-ES" sz="1067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mobilitat, incorporant pautes i criteris de gènere. </a:t>
            </a:r>
          </a:p>
          <a:p>
            <a:pPr marL="228594" indent="-228594" algn="just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1067" dirty="0">
                <a:latin typeface="Arial" panose="020B0604020202020204" pitchFamily="34" charset="0"/>
                <a:cs typeface="Arial" panose="020B0604020202020204" pitchFamily="34" charset="0"/>
              </a:rPr>
              <a:t>Promoure una infraestructura del transport públic inclusiva i sensible al gènere i a la diversitat funcional.</a:t>
            </a:r>
          </a:p>
          <a:p>
            <a:pPr marL="228594" indent="-228594" algn="just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Incorporar la participació ciutadana dels col·lectius de persones viatgeres del transport públic en el procés de planificació.</a:t>
            </a:r>
          </a:p>
        </p:txBody>
      </p:sp>
      <p:sp>
        <p:nvSpPr>
          <p:cNvPr id="9" name="31 Rectángulo">
            <a:extLst>
              <a:ext uri="{FF2B5EF4-FFF2-40B4-BE49-F238E27FC236}">
                <a16:creationId xmlns:a16="http://schemas.microsoft.com/office/drawing/2014/main" id="{E9D03B45-4A07-4F52-9334-2A23303592E8}"/>
              </a:ext>
            </a:extLst>
          </p:cNvPr>
          <p:cNvSpPr/>
          <p:nvPr/>
        </p:nvSpPr>
        <p:spPr>
          <a:xfrm>
            <a:off x="185352" y="1124208"/>
            <a:ext cx="11817035" cy="5157720"/>
          </a:xfrm>
          <a:prstGeom prst="rect">
            <a:avLst/>
          </a:prstGeom>
          <a:noFill/>
          <a:ln>
            <a:solidFill>
              <a:srgbClr val="2E75B6"/>
            </a:solidFill>
          </a:ln>
        </p:spPr>
        <p:txBody>
          <a:bodyPr wrap="square" lIns="144000" rIns="144000" anchor="ctr">
            <a:noAutofit/>
          </a:bodyPr>
          <a:lstStyle/>
          <a:p>
            <a:pPr>
              <a:spcBef>
                <a:spcPts val="800"/>
              </a:spcBef>
            </a:pPr>
            <a:endParaRPr lang="ca-ES" sz="13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23BE840D-0618-45E1-AB6E-B29988881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551316"/>
              </p:ext>
            </p:extLst>
          </p:nvPr>
        </p:nvGraphicFramePr>
        <p:xfrm>
          <a:off x="185352" y="469917"/>
          <a:ext cx="11817035" cy="492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9491">
                  <a:extLst>
                    <a:ext uri="{9D8B030D-6E8A-4147-A177-3AD203B41FA5}">
                      <a16:colId xmlns:a16="http://schemas.microsoft.com/office/drawing/2014/main" val="2976529534"/>
                    </a:ext>
                  </a:extLst>
                </a:gridCol>
                <a:gridCol w="2130552">
                  <a:extLst>
                    <a:ext uri="{9D8B030D-6E8A-4147-A177-3AD203B41FA5}">
                      <a16:colId xmlns:a16="http://schemas.microsoft.com/office/drawing/2014/main" val="816807203"/>
                    </a:ext>
                  </a:extLst>
                </a:gridCol>
                <a:gridCol w="2779776">
                  <a:extLst>
                    <a:ext uri="{9D8B030D-6E8A-4147-A177-3AD203B41FA5}">
                      <a16:colId xmlns:a16="http://schemas.microsoft.com/office/drawing/2014/main" val="1771980431"/>
                    </a:ext>
                  </a:extLst>
                </a:gridCol>
                <a:gridCol w="2779776">
                  <a:extLst>
                    <a:ext uri="{9D8B030D-6E8A-4147-A177-3AD203B41FA5}">
                      <a16:colId xmlns:a16="http://schemas.microsoft.com/office/drawing/2014/main" val="1445542465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122027163"/>
                    </a:ext>
                  </a:extLst>
                </a:gridCol>
              </a:tblGrid>
              <a:tr h="492023">
                <a:tc>
                  <a:txBody>
                    <a:bodyPr/>
                    <a:lstStyle/>
                    <a:p>
                      <a:pPr marL="0" lvl="1" indent="0" algn="l"/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LA1: Governança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LA2: </a:t>
                      </a:r>
                      <a:r>
                        <a:rPr lang="ca-ES" sz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Disseny i operacions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LA3: Sistemes de prevenció i atenció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LA4: Sensibilització i conscienciació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LA5: Eines tecnològiques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014651"/>
                  </a:ext>
                </a:extLst>
              </a:tr>
            </a:tbl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31E4C59B-EEBC-443A-A492-1E3F6C0B36CA}"/>
              </a:ext>
            </a:extLst>
          </p:cNvPr>
          <p:cNvSpPr/>
          <p:nvPr/>
        </p:nvSpPr>
        <p:spPr>
          <a:xfrm>
            <a:off x="2871216" y="961940"/>
            <a:ext cx="128016" cy="162267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91415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31 Rectángulo">
            <a:extLst>
              <a:ext uri="{FF2B5EF4-FFF2-40B4-BE49-F238E27FC236}">
                <a16:creationId xmlns:a16="http://schemas.microsoft.com/office/drawing/2014/main" id="{C0E9D126-037F-48FD-8429-4BC65235F564}"/>
              </a:ext>
            </a:extLst>
          </p:cNvPr>
          <p:cNvSpPr/>
          <p:nvPr/>
        </p:nvSpPr>
        <p:spPr>
          <a:xfrm>
            <a:off x="479423" y="1341438"/>
            <a:ext cx="11224452" cy="226791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144000" rIns="144000" anchor="ctr">
            <a:noAutofit/>
          </a:bodyPr>
          <a:lstStyle/>
          <a:p>
            <a:pPr>
              <a:spcBef>
                <a:spcPts val="800"/>
              </a:spcBef>
            </a:pPr>
            <a:r>
              <a:rPr lang="ca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Mesures de la LA2</a:t>
            </a:r>
            <a:endParaRPr lang="ca-E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31 Rectángulo">
            <a:extLst>
              <a:ext uri="{FF2B5EF4-FFF2-40B4-BE49-F238E27FC236}">
                <a16:creationId xmlns:a16="http://schemas.microsoft.com/office/drawing/2014/main" id="{21770A32-4A36-4EE6-AE91-39BBEFBBF0E7}"/>
              </a:ext>
            </a:extLst>
          </p:cNvPr>
          <p:cNvSpPr/>
          <p:nvPr/>
        </p:nvSpPr>
        <p:spPr>
          <a:xfrm>
            <a:off x="479423" y="3307014"/>
            <a:ext cx="2784000" cy="1497822"/>
          </a:xfrm>
          <a:prstGeom prst="snip2DiagRect">
            <a:avLst>
              <a:gd name="adj1" fmla="val 0"/>
              <a:gd name="adj2" fmla="val 14864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144000" rIns="96000" anchor="t">
            <a:noAutofit/>
          </a:bodyPr>
          <a:lstStyle/>
          <a:p>
            <a:pPr>
              <a:spcAft>
                <a:spcPts val="267"/>
              </a:spcAft>
            </a:pPr>
            <a:r>
              <a:rPr lang="ca-ES" sz="10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2.3. </a:t>
            </a:r>
            <a:r>
              <a:rPr lang="ca-ES" sz="1067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Infraestructures segures, accessibles i ben il·luminades</a:t>
            </a:r>
          </a:p>
        </p:txBody>
      </p:sp>
      <p:sp>
        <p:nvSpPr>
          <p:cNvPr id="16" name="31 Rectángulo">
            <a:extLst>
              <a:ext uri="{FF2B5EF4-FFF2-40B4-BE49-F238E27FC236}">
                <a16:creationId xmlns:a16="http://schemas.microsoft.com/office/drawing/2014/main" id="{E14B3254-C717-4EC1-8F94-E00DFADD15EA}"/>
              </a:ext>
            </a:extLst>
          </p:cNvPr>
          <p:cNvSpPr/>
          <p:nvPr/>
        </p:nvSpPr>
        <p:spPr>
          <a:xfrm>
            <a:off x="3126224" y="3307014"/>
            <a:ext cx="8577649" cy="149782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lIns="288000" tIns="96000" rIns="96000" bIns="96000" anchor="t">
            <a:spAutoFit/>
          </a:bodyPr>
          <a:lstStyle/>
          <a:p>
            <a:pPr marL="228594" indent="-228594" algn="just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Millora de l'accessibilitat des de la perspectiva de gènere a les estacions, andanes i parades d'autobús o ferrocarril per afavorir la sensació de seguretat i comoditat del desplaçament. </a:t>
            </a:r>
          </a:p>
          <a:p>
            <a:pPr marL="228594" indent="-228594" algn="just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Redissenyar, si s’escau, les parades de transport públic seguint estàndards de inclusió i igualtat</a:t>
            </a:r>
            <a:r>
              <a:rPr lang="es-ES" sz="1067" dirty="0">
                <a:latin typeface="Arial" panose="020B0604020202020204" pitchFamily="34" charset="0"/>
                <a:cs typeface="Arial" panose="020B0604020202020204" pitchFamily="34" charset="0"/>
              </a:rPr>
              <a:t>, per </a:t>
            </a:r>
            <a:r>
              <a:rPr lang="es-ES" sz="1067" dirty="0" err="1">
                <a:latin typeface="Arial" panose="020B0604020202020204" pitchFamily="34" charset="0"/>
                <a:cs typeface="Arial" panose="020B0604020202020204" pitchFamily="34" charset="0"/>
              </a:rPr>
              <a:t>millorar</a:t>
            </a:r>
            <a:r>
              <a:rPr lang="es-ES" sz="1067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sz="1067" dirty="0" err="1">
                <a:latin typeface="Arial" panose="020B0604020202020204" pitchFamily="34" charset="0"/>
                <a:cs typeface="Arial" panose="020B0604020202020204" pitchFamily="34" charset="0"/>
              </a:rPr>
              <a:t>sensació</a:t>
            </a:r>
            <a:r>
              <a:rPr lang="es-ES" sz="1067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067" dirty="0" err="1">
                <a:latin typeface="Arial" panose="020B0604020202020204" pitchFamily="34" charset="0"/>
                <a:cs typeface="Arial" panose="020B0604020202020204" pitchFamily="34" charset="0"/>
              </a:rPr>
              <a:t>seguretat</a:t>
            </a:r>
            <a:r>
              <a:rPr lang="es-ES" sz="1067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594" indent="-228594" algn="just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Disposar d’informació en temps real sobre la circulació dels autobusos per evitar les esperes innecessàries a les parades</a:t>
            </a:r>
            <a:endParaRPr lang="es-ES" sz="10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31 Rectángulo">
            <a:extLst>
              <a:ext uri="{FF2B5EF4-FFF2-40B4-BE49-F238E27FC236}">
                <a16:creationId xmlns:a16="http://schemas.microsoft.com/office/drawing/2014/main" id="{114D7AD8-B951-47E2-A21B-0B9964FF7795}"/>
              </a:ext>
            </a:extLst>
          </p:cNvPr>
          <p:cNvSpPr/>
          <p:nvPr/>
        </p:nvSpPr>
        <p:spPr>
          <a:xfrm>
            <a:off x="185352" y="1124208"/>
            <a:ext cx="11817035" cy="5157720"/>
          </a:xfrm>
          <a:prstGeom prst="rect">
            <a:avLst/>
          </a:prstGeom>
          <a:noFill/>
          <a:ln>
            <a:solidFill>
              <a:srgbClr val="2E75B6"/>
            </a:solidFill>
          </a:ln>
        </p:spPr>
        <p:txBody>
          <a:bodyPr wrap="square" lIns="144000" rIns="144000" anchor="ctr">
            <a:noAutofit/>
          </a:bodyPr>
          <a:lstStyle/>
          <a:p>
            <a:pPr>
              <a:spcBef>
                <a:spcPts val="800"/>
              </a:spcBef>
            </a:pPr>
            <a:endParaRPr lang="ca-ES" sz="13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3FE565CC-BBF8-4072-9A7D-4456959DB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69409"/>
              </p:ext>
            </p:extLst>
          </p:nvPr>
        </p:nvGraphicFramePr>
        <p:xfrm>
          <a:off x="185352" y="469917"/>
          <a:ext cx="11817035" cy="492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9491">
                  <a:extLst>
                    <a:ext uri="{9D8B030D-6E8A-4147-A177-3AD203B41FA5}">
                      <a16:colId xmlns:a16="http://schemas.microsoft.com/office/drawing/2014/main" val="2976529534"/>
                    </a:ext>
                  </a:extLst>
                </a:gridCol>
                <a:gridCol w="2130552">
                  <a:extLst>
                    <a:ext uri="{9D8B030D-6E8A-4147-A177-3AD203B41FA5}">
                      <a16:colId xmlns:a16="http://schemas.microsoft.com/office/drawing/2014/main" val="816807203"/>
                    </a:ext>
                  </a:extLst>
                </a:gridCol>
                <a:gridCol w="2779776">
                  <a:extLst>
                    <a:ext uri="{9D8B030D-6E8A-4147-A177-3AD203B41FA5}">
                      <a16:colId xmlns:a16="http://schemas.microsoft.com/office/drawing/2014/main" val="1771980431"/>
                    </a:ext>
                  </a:extLst>
                </a:gridCol>
                <a:gridCol w="2779776">
                  <a:extLst>
                    <a:ext uri="{9D8B030D-6E8A-4147-A177-3AD203B41FA5}">
                      <a16:colId xmlns:a16="http://schemas.microsoft.com/office/drawing/2014/main" val="1445542465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122027163"/>
                    </a:ext>
                  </a:extLst>
                </a:gridCol>
              </a:tblGrid>
              <a:tr h="492023">
                <a:tc>
                  <a:txBody>
                    <a:bodyPr/>
                    <a:lstStyle/>
                    <a:p>
                      <a:pPr marL="0" lvl="1" indent="0" algn="l"/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LA1: Governança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LA2: </a:t>
                      </a:r>
                      <a:r>
                        <a:rPr lang="ca-ES" sz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Disseny i operacions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LA3: Sistemes de prevenció i atenció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LA4: Sensibilització i conscienciació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LA5: Eines tecnològiques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014651"/>
                  </a:ext>
                </a:extLst>
              </a:tr>
            </a:tbl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ABDC7B3F-1430-4E08-B55E-A72E3F9C6AF7}"/>
              </a:ext>
            </a:extLst>
          </p:cNvPr>
          <p:cNvSpPr/>
          <p:nvPr/>
        </p:nvSpPr>
        <p:spPr>
          <a:xfrm>
            <a:off x="2871216" y="961940"/>
            <a:ext cx="128016" cy="162267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31 Rectángulo">
            <a:extLst>
              <a:ext uri="{FF2B5EF4-FFF2-40B4-BE49-F238E27FC236}">
                <a16:creationId xmlns:a16="http://schemas.microsoft.com/office/drawing/2014/main" id="{B30418D9-204F-477E-8714-B0C32D9E5932}"/>
              </a:ext>
            </a:extLst>
          </p:cNvPr>
          <p:cNvSpPr/>
          <p:nvPr/>
        </p:nvSpPr>
        <p:spPr>
          <a:xfrm>
            <a:off x="479428" y="1646964"/>
            <a:ext cx="2784000" cy="1497822"/>
          </a:xfrm>
          <a:prstGeom prst="snip2DiagRect">
            <a:avLst>
              <a:gd name="adj1" fmla="val 0"/>
              <a:gd name="adj2" fmla="val 13419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144000" rIns="96000" anchor="t">
            <a:noAutofit/>
          </a:bodyPr>
          <a:lstStyle/>
          <a:p>
            <a:r>
              <a:rPr lang="ca-ES" sz="10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 </a:t>
            </a:r>
            <a:r>
              <a:rPr lang="ca-ES" sz="1067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 del transport públic </a:t>
            </a:r>
            <a:r>
              <a:rPr lang="ca-ES" sz="10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 la resta dels usos de l’espai públic</a:t>
            </a:r>
          </a:p>
        </p:txBody>
      </p:sp>
      <p:sp>
        <p:nvSpPr>
          <p:cNvPr id="11" name="31 Rectángulo">
            <a:extLst>
              <a:ext uri="{FF2B5EF4-FFF2-40B4-BE49-F238E27FC236}">
                <a16:creationId xmlns:a16="http://schemas.microsoft.com/office/drawing/2014/main" id="{1E50EBE6-BE43-4AFB-AF0A-DD095E3A663F}"/>
              </a:ext>
            </a:extLst>
          </p:cNvPr>
          <p:cNvSpPr/>
          <p:nvPr/>
        </p:nvSpPr>
        <p:spPr>
          <a:xfrm>
            <a:off x="3126224" y="1646964"/>
            <a:ext cx="8577649" cy="149782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lIns="288000" tIns="96000" rIns="96000" bIns="96000" anchor="t">
            <a:spAutoFit/>
          </a:bodyPr>
          <a:lstStyle/>
          <a:p>
            <a:pPr marL="228594" indent="-228594" algn="just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Realitzar avaluacions de riscos des de la perspectiva de gènere alhora de planificar la ubicació de les parades de serveis de transports públics.</a:t>
            </a:r>
          </a:p>
          <a:p>
            <a:pPr marL="228594" indent="-228594" algn="just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Impulsar la intermodalitat entre els modes de transport, garantint la seguretat entre els principals objectius dels espais per contribuir a l’ús dels recursos de transport públics. </a:t>
            </a:r>
          </a:p>
          <a:p>
            <a:pPr marL="228594" indent="-228594" algn="just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Impulsar les parades flexibles i intermèdies d'autobús durant la nit.</a:t>
            </a:r>
          </a:p>
        </p:txBody>
      </p:sp>
    </p:spTree>
    <p:extLst>
      <p:ext uri="{BB962C8B-B14F-4D97-AF65-F5344CB8AC3E}">
        <p14:creationId xmlns:p14="http://schemas.microsoft.com/office/powerpoint/2010/main" val="3972728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F0F9B1D-CF5E-42B7-B77A-9779A0E3B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82713"/>
              </p:ext>
            </p:extLst>
          </p:nvPr>
        </p:nvGraphicFramePr>
        <p:xfrm>
          <a:off x="493075" y="1376363"/>
          <a:ext cx="11224452" cy="1659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2039">
                  <a:extLst>
                    <a:ext uri="{9D8B030D-6E8A-4147-A177-3AD203B41FA5}">
                      <a16:colId xmlns:a16="http://schemas.microsoft.com/office/drawing/2014/main" val="3142424608"/>
                    </a:ext>
                  </a:extLst>
                </a:gridCol>
                <a:gridCol w="9502413">
                  <a:extLst>
                    <a:ext uri="{9D8B030D-6E8A-4147-A177-3AD203B41FA5}">
                      <a16:colId xmlns:a16="http://schemas.microsoft.com/office/drawing/2014/main" val="1874021284"/>
                    </a:ext>
                  </a:extLst>
                </a:gridCol>
              </a:tblGrid>
              <a:tr h="456447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</a:t>
                      </a: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a-E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Impuls</a:t>
                      </a:r>
                      <a:r>
                        <a:rPr lang="ca-E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dels sistemes de prevenció i atenció a les violències sexuals al transport públic que assentin les bases per a una actuació coordinada i adequada, des de la lògica de la no </a:t>
                      </a:r>
                      <a:r>
                        <a:rPr lang="ca-ES" sz="11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revictimització</a:t>
                      </a:r>
                      <a:r>
                        <a:rPr lang="ca-E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la recuperació. </a:t>
                      </a:r>
                      <a:endParaRPr lang="ca-E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4890211"/>
                  </a:ext>
                </a:extLst>
              </a:tr>
              <a:tr h="94384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ca-E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Propòsits de la </a:t>
                      </a:r>
                      <a:r>
                        <a:rPr lang="ca-E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LA3</a:t>
                      </a:r>
                      <a:endParaRPr lang="ca-E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383" marR="137383" marT="96000" marB="9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Definir les persones referents en</a:t>
                      </a:r>
                      <a:r>
                        <a:rPr lang="ca-E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l’abordatge de les violències masclistes al transport públic</a:t>
                      </a:r>
                      <a:endParaRPr lang="ca-ES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Disposar</a:t>
                      </a:r>
                      <a:r>
                        <a:rPr lang="ca-E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d’un personal del transport públic sensibilitzat en l’abordatge de les violències masclistes</a:t>
                      </a:r>
                      <a:endParaRPr lang="ca-ES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Facilitar la intervenció davant l’assetjament sexual</a:t>
                      </a:r>
                      <a:r>
                        <a:rPr lang="ca-E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al transport públic</a:t>
                      </a:r>
                    </a:p>
                    <a:p>
                      <a:pPr marL="171450" indent="-171450" algn="just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Impulsar la sensibilització ciutadana en la identificació de les violències sexuals </a:t>
                      </a:r>
                      <a:endParaRPr lang="ca-ES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 algn="just" defTabSz="6858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ca-E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Garantir la confidencialitat de les</a:t>
                      </a:r>
                      <a:r>
                        <a:rPr lang="ca-E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persones que viuen situacions de violència masclista </a:t>
                      </a:r>
                      <a:endParaRPr lang="ca-ES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4891" marR="124891" marT="96000" marB="9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6699172"/>
                  </a:ext>
                </a:extLst>
              </a:tr>
            </a:tbl>
          </a:graphicData>
        </a:graphic>
      </p:graphicFrame>
      <p:sp>
        <p:nvSpPr>
          <p:cNvPr id="18" name="31 Rectángulo">
            <a:extLst>
              <a:ext uri="{FF2B5EF4-FFF2-40B4-BE49-F238E27FC236}">
                <a16:creationId xmlns:a16="http://schemas.microsoft.com/office/drawing/2014/main" id="{C0E9D126-037F-48FD-8429-4BC65235F564}"/>
              </a:ext>
            </a:extLst>
          </p:cNvPr>
          <p:cNvSpPr/>
          <p:nvPr/>
        </p:nvSpPr>
        <p:spPr>
          <a:xfrm>
            <a:off x="479425" y="3041310"/>
            <a:ext cx="11233769" cy="21086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144000" rIns="144000" anchor="ctr">
            <a:noAutofit/>
          </a:bodyPr>
          <a:lstStyle/>
          <a:p>
            <a:pPr>
              <a:spcBef>
                <a:spcPts val="800"/>
              </a:spcBef>
            </a:pPr>
            <a:r>
              <a:rPr lang="ca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Mesures de la LA3</a:t>
            </a:r>
            <a:endParaRPr lang="ca-E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31 Rectángulo">
            <a:extLst>
              <a:ext uri="{FF2B5EF4-FFF2-40B4-BE49-F238E27FC236}">
                <a16:creationId xmlns:a16="http://schemas.microsoft.com/office/drawing/2014/main" id="{BD892944-E582-40AA-85F8-E29111D9D0FC}"/>
              </a:ext>
            </a:extLst>
          </p:cNvPr>
          <p:cNvSpPr/>
          <p:nvPr/>
        </p:nvSpPr>
        <p:spPr>
          <a:xfrm>
            <a:off x="493075" y="3388331"/>
            <a:ext cx="2784000" cy="2305398"/>
          </a:xfrm>
          <a:prstGeom prst="snip2DiagRect">
            <a:avLst>
              <a:gd name="adj1" fmla="val 0"/>
              <a:gd name="adj2" fmla="val 18167"/>
            </a:avLst>
          </a:prstGeom>
          <a:solidFill>
            <a:srgbClr val="006DDA"/>
          </a:solidFill>
          <a:ln>
            <a:solidFill>
              <a:srgbClr val="006DDA"/>
            </a:solidFill>
          </a:ln>
        </p:spPr>
        <p:txBody>
          <a:bodyPr wrap="square" lIns="144000" rIns="96000" anchor="t">
            <a:noAutofit/>
          </a:bodyPr>
          <a:lstStyle/>
          <a:p>
            <a:r>
              <a:rPr lang="ca-ES" sz="10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 Protocol unitari i integral d’abordatge d’agressions sexuals per al sistema de mobilitat i transport públic</a:t>
            </a:r>
          </a:p>
        </p:txBody>
      </p:sp>
      <p:sp>
        <p:nvSpPr>
          <p:cNvPr id="24" name="31 Rectángulo">
            <a:extLst>
              <a:ext uri="{FF2B5EF4-FFF2-40B4-BE49-F238E27FC236}">
                <a16:creationId xmlns:a16="http://schemas.microsoft.com/office/drawing/2014/main" id="{F316E6F4-D7F7-444E-AC3F-E4F41F3603B4}"/>
              </a:ext>
            </a:extLst>
          </p:cNvPr>
          <p:cNvSpPr/>
          <p:nvPr/>
        </p:nvSpPr>
        <p:spPr>
          <a:xfrm>
            <a:off x="3139877" y="3388331"/>
            <a:ext cx="8577649" cy="2307339"/>
          </a:xfrm>
          <a:prstGeom prst="rect">
            <a:avLst/>
          </a:prstGeom>
          <a:noFill/>
          <a:ln>
            <a:solidFill>
              <a:srgbClr val="006DDA"/>
            </a:solidFill>
          </a:ln>
        </p:spPr>
        <p:txBody>
          <a:bodyPr wrap="square" lIns="288000" tIns="96000" rIns="96000" bIns="96000" anchor="t">
            <a:spAutoFit/>
          </a:bodyPr>
          <a:lstStyle/>
          <a:p>
            <a:pPr marL="228594" indent="-228594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Garantir una harmonització dels diferents operadors del transport públic amb la creació d’un </a:t>
            </a:r>
            <a:r>
              <a:rPr lang="it-IT" sz="11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Protocol </a:t>
            </a:r>
            <a:r>
              <a:rPr lang="ca-ES" sz="11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unitari i integral d’abordatge d’agressions sexuals per al sistema de mobilitat i transport</a:t>
            </a:r>
            <a:r>
              <a:rPr lang="ca-ES" sz="1100" i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públic</a:t>
            </a:r>
            <a:r>
              <a:rPr lang="it-IT" sz="11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28594" indent="-228594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Garantir uns persona responsable per part de cada operador de transport de l’actuació del Protocol unitari i integral d’abordatge d’agressions sexuals per al sistema de mobilitat i transport públic. </a:t>
            </a:r>
          </a:p>
          <a:p>
            <a:pPr marL="228594" indent="-228594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Designar la persona referent d’actuació del </a:t>
            </a:r>
            <a:r>
              <a:rPr lang="ca-ES" sz="11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Protocol</a:t>
            </a:r>
            <a:r>
              <a:rPr lang="ca-ES" sz="11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a-ES" sz="11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unitari i integral d’abordatge d’agressions sexuals per al sistema de mobilitat i transport</a:t>
            </a:r>
            <a:r>
              <a:rPr lang="ca-ES" sz="1100" b="0" i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públic</a:t>
            </a: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 en cada un dels torns laborals del transport públic.</a:t>
            </a:r>
          </a:p>
          <a:p>
            <a:pPr marL="228594" indent="-228594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Adaptar el circuit d’actuació del </a:t>
            </a:r>
            <a:r>
              <a:rPr lang="ca-ES" sz="11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Protocol</a:t>
            </a:r>
            <a:r>
              <a:rPr lang="ca-ES" sz="11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a-ES" sz="11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unitari i integral d’abordatge d’agressions sexuals per al sistema de mobilitat i transport</a:t>
            </a:r>
            <a:r>
              <a:rPr lang="ca-ES" sz="1100" b="0" i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públic</a:t>
            </a: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 a les necessitats específiques de cada transport públic.</a:t>
            </a:r>
          </a:p>
          <a:p>
            <a:pPr marL="228594" indent="-228594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Articular una xarxa d’actuació en el transport públic davant l’assetjament sexual.</a:t>
            </a:r>
          </a:p>
          <a:p>
            <a:pPr marL="228594" indent="-228594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ca-ES" sz="1067" dirty="0">
                <a:latin typeface="Arial" panose="020B0604020202020204" pitchFamily="34" charset="0"/>
                <a:cs typeface="Arial" panose="020B0604020202020204" pitchFamily="34" charset="0"/>
              </a:rPr>
              <a:t>Formar al personal dels mitjans de transport públic en relació amb el </a:t>
            </a:r>
            <a:r>
              <a:rPr lang="it-IT" sz="11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Protocol </a:t>
            </a:r>
            <a:r>
              <a:rPr lang="ca-ES" sz="11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unitari i integral d’abordatge d’agressions sexuals per al sistema de mobilitat i transport</a:t>
            </a:r>
            <a:r>
              <a:rPr lang="ca-ES" sz="1100" i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públic</a:t>
            </a:r>
            <a:r>
              <a:rPr lang="it-IT" sz="11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ca-ES" sz="10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1 Rectángulo">
            <a:extLst>
              <a:ext uri="{FF2B5EF4-FFF2-40B4-BE49-F238E27FC236}">
                <a16:creationId xmlns:a16="http://schemas.microsoft.com/office/drawing/2014/main" id="{585F79B8-46C2-4610-A625-D66507D31D5C}"/>
              </a:ext>
            </a:extLst>
          </p:cNvPr>
          <p:cNvSpPr/>
          <p:nvPr/>
        </p:nvSpPr>
        <p:spPr>
          <a:xfrm>
            <a:off x="185352" y="1124208"/>
            <a:ext cx="11817035" cy="5157720"/>
          </a:xfrm>
          <a:prstGeom prst="rect">
            <a:avLst/>
          </a:prstGeom>
          <a:noFill/>
          <a:ln>
            <a:solidFill>
              <a:srgbClr val="2E75B6"/>
            </a:solidFill>
          </a:ln>
        </p:spPr>
        <p:txBody>
          <a:bodyPr wrap="square" lIns="144000" rIns="144000" anchor="ctr">
            <a:noAutofit/>
          </a:bodyPr>
          <a:lstStyle/>
          <a:p>
            <a:pPr>
              <a:spcBef>
                <a:spcPts val="800"/>
              </a:spcBef>
            </a:pPr>
            <a:endParaRPr lang="ca-ES" sz="13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D6477398-8C5A-43A7-BE50-8127E802DD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762111"/>
              </p:ext>
            </p:extLst>
          </p:nvPr>
        </p:nvGraphicFramePr>
        <p:xfrm>
          <a:off x="185352" y="469917"/>
          <a:ext cx="11817035" cy="492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9491">
                  <a:extLst>
                    <a:ext uri="{9D8B030D-6E8A-4147-A177-3AD203B41FA5}">
                      <a16:colId xmlns:a16="http://schemas.microsoft.com/office/drawing/2014/main" val="2976529534"/>
                    </a:ext>
                  </a:extLst>
                </a:gridCol>
                <a:gridCol w="2130552">
                  <a:extLst>
                    <a:ext uri="{9D8B030D-6E8A-4147-A177-3AD203B41FA5}">
                      <a16:colId xmlns:a16="http://schemas.microsoft.com/office/drawing/2014/main" val="816807203"/>
                    </a:ext>
                  </a:extLst>
                </a:gridCol>
                <a:gridCol w="2779776">
                  <a:extLst>
                    <a:ext uri="{9D8B030D-6E8A-4147-A177-3AD203B41FA5}">
                      <a16:colId xmlns:a16="http://schemas.microsoft.com/office/drawing/2014/main" val="1771980431"/>
                    </a:ext>
                  </a:extLst>
                </a:gridCol>
                <a:gridCol w="2779776">
                  <a:extLst>
                    <a:ext uri="{9D8B030D-6E8A-4147-A177-3AD203B41FA5}">
                      <a16:colId xmlns:a16="http://schemas.microsoft.com/office/drawing/2014/main" val="1445542465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122027163"/>
                    </a:ext>
                  </a:extLst>
                </a:gridCol>
              </a:tblGrid>
              <a:tr h="492023">
                <a:tc>
                  <a:txBody>
                    <a:bodyPr/>
                    <a:lstStyle/>
                    <a:p>
                      <a:pPr marL="0" lvl="1" indent="0" algn="l"/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LA1: Governança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LA2: </a:t>
                      </a:r>
                      <a:r>
                        <a:rPr lang="ca-ES" sz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Disseny i operacions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LA3: Sistemes de prevenció i atenció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LA4: Sensibilització i conscienciació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LA5: Eines tecnològiques</a:t>
                      </a:r>
                    </a:p>
                  </a:txBody>
                  <a:tcPr marL="121920" marR="121920" marT="48000" marB="48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014651"/>
                  </a:ext>
                </a:extLst>
              </a:tr>
            </a:tbl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EB0CF4D2-120A-4A9D-9AB5-84B1FB58C937}"/>
              </a:ext>
            </a:extLst>
          </p:cNvPr>
          <p:cNvSpPr/>
          <p:nvPr/>
        </p:nvSpPr>
        <p:spPr>
          <a:xfrm>
            <a:off x="5321808" y="961940"/>
            <a:ext cx="128016" cy="162267"/>
          </a:xfrm>
          <a:prstGeom prst="rect">
            <a:avLst/>
          </a:prstGeom>
          <a:solidFill>
            <a:srgbClr val="006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508498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0E015C1A0F694D8C05E456D989A2BC" ma:contentTypeVersion="13" ma:contentTypeDescription="Crea un document nou" ma:contentTypeScope="" ma:versionID="d386e5f915e4d4bb0ab608b9183ba5b5">
  <xsd:schema xmlns:xsd="http://www.w3.org/2001/XMLSchema" xmlns:xs="http://www.w3.org/2001/XMLSchema" xmlns:p="http://schemas.microsoft.com/office/2006/metadata/properties" xmlns:ns2="06c0355b-c2f5-45f8-8805-0f8001b01192" xmlns:ns3="fcc6cd4a-69ba-48e0-8890-b32c2713f18d" targetNamespace="http://schemas.microsoft.com/office/2006/metadata/properties" ma:root="true" ma:fieldsID="887e59c2b584939f1c51a1d1469280c0" ns2:_="" ns3:_="">
    <xsd:import namespace="06c0355b-c2f5-45f8-8805-0f8001b01192"/>
    <xsd:import namespace="fcc6cd4a-69ba-48e0-8890-b32c2713f18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0355b-c2f5-45f8-8805-0f8001b011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6cd4a-69ba-48e0-8890-b32c2713f1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40D1EE-EFD5-4993-8A56-88B27F3F9B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c0355b-c2f5-45f8-8805-0f8001b01192"/>
    <ds:schemaRef ds:uri="fcc6cd4a-69ba-48e0-8890-b32c2713f1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583B06-33B3-44FD-8FBB-2CED50AD21C6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fcc6cd4a-69ba-48e0-8890-b32c2713f18d"/>
    <ds:schemaRef ds:uri="06c0355b-c2f5-45f8-8805-0f8001b0119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6DCC1C4-D16F-4CDD-A074-0B8B33AC9E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1995</TotalTime>
  <Words>11817</Words>
  <Application>Microsoft Office PowerPoint</Application>
  <PresentationFormat>Pantalla panoràmica</PresentationFormat>
  <Paragraphs>990</Paragraphs>
  <Slides>38</Slides>
  <Notes>34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38</vt:i4>
      </vt:variant>
    </vt:vector>
  </HeadingPairs>
  <TitlesOfParts>
    <vt:vector size="46" baseType="lpstr">
      <vt:lpstr>맑은 고딕</vt:lpstr>
      <vt:lpstr>Arial</vt:lpstr>
      <vt:lpstr>Arial Unicode MS</vt:lpstr>
      <vt:lpstr>Calibri</vt:lpstr>
      <vt:lpstr>Calibri Light</vt:lpstr>
      <vt:lpstr>Source Sans Pro</vt:lpstr>
      <vt:lpstr>Wingdings 3</vt:lpstr>
      <vt:lpstr>Tema de Office</vt:lpstr>
      <vt:lpstr>Proposta de Pla de mesures  Anàlisi de les accions a dur a terme per a la prevenció de l’assetjament sexual en el transport públic </vt:lpstr>
      <vt:lpstr>Pla d’Acció: Línies d’actuació i mesures </vt:lpstr>
      <vt:lpstr>Pla d’Acció: Línies d’actuació i mesures </vt:lpstr>
      <vt:lpstr>Pla d’Acció: Línies d’actuació i mesures 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6. Calendari </vt:lpstr>
      <vt:lpstr>6. Calendari </vt:lpstr>
      <vt:lpstr>7. Definició de la governança </vt:lpstr>
      <vt:lpstr>Annex - Mesures </vt:lpstr>
      <vt:lpstr>Presentació del PowerPoint</vt:lpstr>
      <vt:lpstr>Presentació del PowerPoint</vt:lpstr>
      <vt:lpstr>Presentació del PowerPoint</vt:lpstr>
      <vt:lpstr>Presentació del PowerPoint</vt:lpstr>
      <vt:lpstr>Mesures </vt:lpstr>
      <vt:lpstr>Presentació del PowerPoint</vt:lpstr>
      <vt:lpstr>Presentació del PowerPoint</vt:lpstr>
      <vt:lpstr>Presentació del PowerPoint</vt:lpstr>
      <vt:lpstr>Mesures </vt:lpstr>
      <vt:lpstr>Presentació del PowerPoint</vt:lpstr>
      <vt:lpstr>Presentació del PowerPoint</vt:lpstr>
      <vt:lpstr>Presentació del PowerPoint</vt:lpstr>
      <vt:lpstr>Presentació del PowerPoint</vt:lpstr>
      <vt:lpstr>Mesures </vt:lpstr>
      <vt:lpstr>Presentació del PowerPoint</vt:lpstr>
      <vt:lpstr>Presentació del PowerPoint</vt:lpstr>
      <vt:lpstr>Presentació del PowerPoint</vt:lpstr>
      <vt:lpstr>Mesures </vt:lpstr>
      <vt:lpstr>Presentació del PowerPoint</vt:lpstr>
      <vt:lpstr>Presentació del PowerPoint</vt:lpstr>
      <vt:lpstr>Presentació del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Resultats de l’Enquesta sobre l’assetjament sexual al transport públic (EASTP), 2020</dc:title>
  <dc:creator>Windows User</dc:creator>
  <cp:lastModifiedBy>Bedoya Echave, Antonio</cp:lastModifiedBy>
  <cp:revision>28</cp:revision>
  <dcterms:created xsi:type="dcterms:W3CDTF">2021-03-08T11:02:32Z</dcterms:created>
  <dcterms:modified xsi:type="dcterms:W3CDTF">2022-06-22T11:09:22Z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0x010100860E015C1A0F694D8C05E456D989A2BC</vt:lpwstr>
  </property>
</Properties>
</file>